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18288000" cy="10287000"/>
  <p:notesSz cx="6858000" cy="9144000"/>
  <p:embeddedFontLst>
    <p:embeddedFont>
      <p:font typeface="TT Norms" charset="1" panose="02000503030000020003"/>
      <p:regular r:id="rId32"/>
    </p:embeddedFont>
    <p:embeddedFont>
      <p:font typeface="TT Norms Bold" charset="1" panose="02000803030000020004"/>
      <p:regular r:id="rId33"/>
    </p:embeddedFont>
    <p:embeddedFont>
      <p:font typeface="TT Ramillas Heavy" charset="1" panose="020E0000080000020004"/>
      <p:regular r:id="rId34"/>
    </p:embeddedFont>
    <p:embeddedFont>
      <p:font typeface="TT Ramillas Bold" charset="1" panose="020E0000080000020004"/>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notesMasters/notesMaster1.xml" Type="http://schemas.openxmlformats.org/officeDocument/2006/relationships/notesMaster"/><Relationship Id="rId3" Target="viewProps.xml" Type="http://schemas.openxmlformats.org/officeDocument/2006/relationships/viewProps"/><Relationship Id="rId30" Target="theme/theme2.xml" Type="http://schemas.openxmlformats.org/officeDocument/2006/relationships/theme"/><Relationship Id="rId31" Target="notesSlides/notesSlide1.xml" Type="http://schemas.openxmlformats.org/officeDocument/2006/relationships/notesSlide"/><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notesSlides/notesSlide2.xml" Type="http://schemas.openxmlformats.org/officeDocument/2006/relationships/notesSlide"/><Relationship Id="rId36" Target="fonts/font36.fntdata" Type="http://schemas.openxmlformats.org/officeDocument/2006/relationships/font"/><Relationship Id="rId37" Target="notesSlides/notesSlide3.xml" Type="http://schemas.openxmlformats.org/officeDocument/2006/relationships/notesSlide"/><Relationship Id="rId38" Target="notesSlides/notesSlide4.xml" Type="http://schemas.openxmlformats.org/officeDocument/2006/relationships/notesSlide"/><Relationship Id="rId39" Target="notesSlides/notesSlide5.xml" Type="http://schemas.openxmlformats.org/officeDocument/2006/relationships/notesSlide"/><Relationship Id="rId4" Target="theme/theme1.xml" Type="http://schemas.openxmlformats.org/officeDocument/2006/relationships/theme"/><Relationship Id="rId40" Target="notesSlides/notesSlide6.xml" Type="http://schemas.openxmlformats.org/officeDocument/2006/relationships/notesSlide"/><Relationship Id="rId41" Target="notesSlides/notesSlide7.xml" Type="http://schemas.openxmlformats.org/officeDocument/2006/relationships/notesSlide"/><Relationship Id="rId42" Target="notesSlides/notesSlide8.xml" Type="http://schemas.openxmlformats.org/officeDocument/2006/relationships/notesSlide"/><Relationship Id="rId43" Target="notesSlides/notesSlide9.xml" Type="http://schemas.openxmlformats.org/officeDocument/2006/relationships/notesSlide"/><Relationship Id="rId44" Target="notesSlides/notesSlide10.xml" Type="http://schemas.openxmlformats.org/officeDocument/2006/relationships/notesSlide"/><Relationship Id="rId45" Target="notesSlides/notesSlide11.xml" Type="http://schemas.openxmlformats.org/officeDocument/2006/relationships/notesSlide"/><Relationship Id="rId46" Target="notesSlides/notesSlide12.xml" Type="http://schemas.openxmlformats.org/officeDocument/2006/relationships/notesSlide"/><Relationship Id="rId47" Target="notesSlides/notesSlide13.xml" Type="http://schemas.openxmlformats.org/officeDocument/2006/relationships/notesSlide"/><Relationship Id="rId48" Target="notesSlides/notesSlide14.xml" Type="http://schemas.openxmlformats.org/officeDocument/2006/relationships/notesSlide"/><Relationship Id="rId49" Target="notesSlides/notesSlide15.xml" Type="http://schemas.openxmlformats.org/officeDocument/2006/relationships/notesSlide"/><Relationship Id="rId5" Target="tableStyles.xml" Type="http://schemas.openxmlformats.org/officeDocument/2006/relationships/tableStyles"/><Relationship Id="rId50" Target="notesSlides/notesSlide16.xml" Type="http://schemas.openxmlformats.org/officeDocument/2006/relationships/notesSlide"/><Relationship Id="rId51" Target="notesSlides/notesSlide17.xml" Type="http://schemas.openxmlformats.org/officeDocument/2006/relationships/notesSlide"/><Relationship Id="rId52" Target="notesSlides/notesSlide18.xml" Type="http://schemas.openxmlformats.org/officeDocument/2006/relationships/notesSlide"/><Relationship Id="rId53" Target="notesSlides/notesSlide19.xml" Type="http://schemas.openxmlformats.org/officeDocument/2006/relationships/notesSlide"/><Relationship Id="rId54" Target="notesSlides/notesSlide20.xml" Type="http://schemas.openxmlformats.org/officeDocument/2006/relationships/notesSlide"/><Relationship Id="rId55" Target="notesSlides/notesSlide21.xml" Type="http://schemas.openxmlformats.org/officeDocument/2006/relationships/notesSlide"/><Relationship Id="rId56" Target="notesSlides/notesSlide22.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Daniel Chapter 1 deals with Nebuchadnezzar goes to Jerusalem and besiege it (surround it that no one come out of the city) </a:t>
            </a:r>
          </a:p>
          <a:p>
            <a:r>
              <a:rPr lang="en-US"/>
              <a:t/>
            </a:r>
          </a:p>
          <a:p>
            <a:r>
              <a:rPr lang="en-US"/>
              <a:t>This is where we see his vision sweeps the whole course of Gentile world-rule to its end in catastrophe and to the setting up of the Messianic kingdom.</a:t>
            </a:r>
          </a:p>
          <a:p>
            <a:r>
              <a:rPr lang="en-US"/>
              <a:t/>
            </a:r>
          </a:p>
          <a:p>
            <a:r>
              <a:rPr lang="en-US"/>
              <a:t>when the stone which was cut without hands becomes a mountain that fills the whole earth.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Chapter 2 begins with the Dream of Nebuchadnezzar.</a:t>
            </a:r>
          </a:p>
          <a:p>
            <a:r>
              <a:rPr lang="en-US"/>
              <a:t/>
            </a:r>
          </a:p>
          <a:p>
            <a:r>
              <a:rPr lang="en-US"/>
              <a:t>- A decree went fourth that all the wise should be slain and that included Daniel and some of his people that were wise</a:t>
            </a:r>
          </a:p>
          <a:p>
            <a:r>
              <a:rPr lang="en-US"/>
              <a:t/>
            </a:r>
          </a:p>
          <a:p>
            <a:r>
              <a:rPr lang="en-US"/>
              <a:t>Daniel goes into prayer where he finds favour with God to see this dream and the interpretation thereof. </a:t>
            </a:r>
          </a:p>
          <a:p>
            <a:r>
              <a:rPr lang="en-US"/>
              <a:t> I like the respond of Daniel which everyone should learn of</a:t>
            </a:r>
          </a:p>
          <a:p>
            <a:r>
              <a:rPr lang="en-US"/>
              <a:t>27. Daniel answered in the presence of the king, and said, The secret which the king hath demanded cannot the wise men, the astrologers, the magicians, the soothsayers, shew unto the 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r>
              <a:rPr lang="en-US"/>
              <a:t/>
            </a:r>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r>
              <a:rPr lang="en-US"/>
              <a:t/>
            </a:r>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r>
              <a:rPr lang="en-US"/>
              <a:t/>
            </a:r>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r>
              <a:rPr lang="en-US"/>
              <a:t/>
            </a:r>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r>
              <a:rPr lang="en-US"/>
              <a:t/>
            </a:r>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Chapter 2 begins with the Dream of Nebuchadnezzar.</a:t>
            </a:r>
          </a:p>
          <a:p>
            <a:r>
              <a:rPr lang="en-US"/>
              <a:t/>
            </a:r>
          </a:p>
          <a:p>
            <a:r>
              <a:rPr lang="en-US"/>
              <a:t>- A decree went fourth that all the wise should be slain and that included Daniel and some of his people that were wise</a:t>
            </a:r>
          </a:p>
          <a:p>
            <a:r>
              <a:rPr lang="en-US"/>
              <a:t/>
            </a:r>
          </a:p>
          <a:p>
            <a:r>
              <a:rPr lang="en-US"/>
              <a:t>Daniel goes into prayer where he finds favour with God to see this dream and the interpretation thereof. </a:t>
            </a:r>
          </a:p>
          <a:p>
            <a:r>
              <a:rPr lang="en-US"/>
              <a:t> I like the respond of Daniel which everyone should learn of</a:t>
            </a:r>
          </a:p>
          <a:p>
            <a:r>
              <a:rPr lang="en-US"/>
              <a:t>27. Daniel answered in the presence of the king, and said, The secret which the king hath demanded cannot the wise men, the astrologers, the magicians, the soothsayers, shew unto the 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r>
              <a:rPr lang="en-US"/>
              <a:t/>
            </a:r>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r>
              <a:rPr lang="en-US"/>
              <a:t/>
            </a:r>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r>
              <a:rPr lang="en-US"/>
              <a:t/>
            </a:r>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Chapter 2 begins with the Dream of Nebuchadnezzar.</a:t>
            </a:r>
          </a:p>
          <a:p>
            <a:r>
              <a:rPr lang="en-US"/>
              <a:t/>
            </a:r>
          </a:p>
          <a:p>
            <a:r>
              <a:rPr lang="en-US"/>
              <a:t>- A decree went fourth that all the wise should be slain and that included Daniel and some of his people that were wise</a:t>
            </a:r>
          </a:p>
          <a:p>
            <a:r>
              <a:rPr lang="en-US"/>
              <a:t/>
            </a:r>
          </a:p>
          <a:p>
            <a:r>
              <a:rPr lang="en-US"/>
              <a:t>Daniel goes into prayer where he finds favour with God to see this dream and the interpretation thereof. </a:t>
            </a:r>
          </a:p>
          <a:p>
            <a:r>
              <a:rPr lang="en-US"/>
              <a:t> I like the respond of Daniel which everyone should learn of</a:t>
            </a:r>
          </a:p>
          <a:p>
            <a:r>
              <a:rPr lang="en-US"/>
              <a:t>27. Daniel answered in the presence of the king, and said, The secret which the king hath demanded cannot the wise men, the astrologers, the magicians, the soothsayers, shew unto the 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r>
              <a:rPr lang="en-US"/>
              <a:t/>
            </a:r>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r>
              <a:rPr lang="en-US"/>
              <a:t/>
            </a:r>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Chapter 2 begins with the Dream of Nebuchadnezzar.</a:t>
            </a:r>
          </a:p>
          <a:p>
            <a:r>
              <a:rPr lang="en-US"/>
              <a:t/>
            </a:r>
          </a:p>
          <a:p>
            <a:r>
              <a:rPr lang="en-US"/>
              <a:t>- A decree went fourth that all the wise should be slain and that included Daniel and some of his people that were wise</a:t>
            </a:r>
          </a:p>
          <a:p>
            <a:r>
              <a:rPr lang="en-US"/>
              <a:t/>
            </a:r>
          </a:p>
          <a:p>
            <a:r>
              <a:rPr lang="en-US"/>
              <a:t>Daniel goes into prayer where he finds favour with God to see this dream and the interpretation thereof. </a:t>
            </a:r>
          </a:p>
          <a:p>
            <a:r>
              <a:rPr lang="en-US"/>
              <a:t> I like the respond of Daniel which everyone should learn of</a:t>
            </a:r>
          </a:p>
          <a:p>
            <a:r>
              <a:rPr lang="en-US"/>
              <a:t>27. Daniel answered in the presence of the king, and said, The secret which the king hath demanded cannot the wise men, the astrologers, the magicians, the soothsayers, shew unto the 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r>
              <a:rPr lang="en-US"/>
              <a:t/>
            </a:r>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r>
              <a:rPr lang="en-US"/>
              <a:t/>
            </a:r>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r>
              <a:rPr lang="en-US"/>
              <a:t/>
            </a:r>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r>
              <a:rPr lang="en-US"/>
              <a:t/>
            </a:r>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Chapter 2 begins with the Dream of Nebuchadnezzar.</a:t>
            </a:r>
          </a:p>
          <a:p>
            <a:r>
              <a:rPr lang="en-US"/>
              <a:t/>
            </a:r>
          </a:p>
          <a:p>
            <a:r>
              <a:rPr lang="en-US"/>
              <a:t>- A decree went fourth that all the wise should be slain and that included Daniel and some of his people that were wise</a:t>
            </a:r>
          </a:p>
          <a:p>
            <a:r>
              <a:rPr lang="en-US"/>
              <a:t/>
            </a:r>
          </a:p>
          <a:p>
            <a:r>
              <a:rPr lang="en-US"/>
              <a:t>Daniel goes into prayer where he finds favour with God to see this dream and the interpretation thereof. </a:t>
            </a:r>
          </a:p>
          <a:p>
            <a:r>
              <a:rPr lang="en-US"/>
              <a:t> I like the respond of Daniel which everyone should learn of</a:t>
            </a:r>
          </a:p>
          <a:p>
            <a:r>
              <a:rPr lang="en-US"/>
              <a:t>27. Daniel answered in the presence of the king, and said, The secret which the king hath demanded cannot the wise men, the astrologers, the magicians, the soothsayers, shew unto the 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Chapter 2 begins with the Dream of Nebuchadnezzar.</a:t>
            </a:r>
          </a:p>
          <a:p>
            <a:r>
              <a:rPr lang="en-US"/>
              <a:t/>
            </a:r>
          </a:p>
          <a:p>
            <a:r>
              <a:rPr lang="en-US"/>
              <a:t>- A decree went fourth that all the wise should be slain and that included Daniel and some of his people that were wise</a:t>
            </a:r>
          </a:p>
          <a:p>
            <a:r>
              <a:rPr lang="en-US"/>
              <a:t/>
            </a:r>
          </a:p>
          <a:p>
            <a:r>
              <a:rPr lang="en-US"/>
              <a:t>Daniel goes into prayer where he finds favour with God to see this dream and the interpretation thereof. </a:t>
            </a:r>
          </a:p>
          <a:p>
            <a:r>
              <a:rPr lang="en-US"/>
              <a:t> I like the respond of Daniel which everyone should learn of</a:t>
            </a:r>
          </a:p>
          <a:p>
            <a:r>
              <a:rPr lang="en-US"/>
              <a:t>27. Daniel answered in the presence of the king, and said, The secret which the king hath demanded cannot the wise men, the astrologers, the magicians, the soothsayers, shew unto the 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Chapter 2 begins with the Dream of Nebuchadnezzar.</a:t>
            </a:r>
          </a:p>
          <a:p>
            <a:r>
              <a:rPr lang="en-US"/>
              <a:t/>
            </a:r>
          </a:p>
          <a:p>
            <a:r>
              <a:rPr lang="en-US"/>
              <a:t>- A decree went fourth that all the wise should be slain and that included Daniel and some of his people that were wise</a:t>
            </a:r>
          </a:p>
          <a:p>
            <a:r>
              <a:rPr lang="en-US"/>
              <a:t/>
            </a:r>
          </a:p>
          <a:p>
            <a:r>
              <a:rPr lang="en-US"/>
              <a:t>Daniel goes into prayer where he finds favour with God to see this dream and the interpretation thereof. </a:t>
            </a:r>
          </a:p>
          <a:p>
            <a:r>
              <a:rPr lang="en-US"/>
              <a:t> I like the respond of Daniel which everyone should learn of</a:t>
            </a:r>
          </a:p>
          <a:p>
            <a:r>
              <a:rPr lang="en-US"/>
              <a:t>27. Daniel answered in the presence of the king, and said, The secret which the king hath demanded cannot the wise men, the astrologers, the magicians, the soothsayers, shew unto the 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2.png" Type="http://schemas.openxmlformats.org/officeDocument/2006/relationships/image"/><Relationship Id="rId4" Target="../media/image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2.png" Type="http://schemas.openxmlformats.org/officeDocument/2006/relationships/image"/><Relationship Id="rId4" Target="../media/image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2.png" Type="http://schemas.openxmlformats.org/officeDocument/2006/relationships/image"/><Relationship Id="rId4" Target="../media/image3.png" Type="http://schemas.openxmlformats.org/officeDocument/2006/relationships/image"/><Relationship Id="rId5" Target="../media/image5.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2.png" Type="http://schemas.openxmlformats.org/officeDocument/2006/relationships/image"/><Relationship Id="rId4" Target="../media/image3.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2.png" Type="http://schemas.openxmlformats.org/officeDocument/2006/relationships/image"/><Relationship Id="rId4" Target="../media/image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2.png" Type="http://schemas.openxmlformats.org/officeDocument/2006/relationships/image"/><Relationship Id="rId4" Target="../media/image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2.png" Type="http://schemas.openxmlformats.org/officeDocument/2006/relationships/image"/><Relationship Id="rId4" Target="../media/image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8E8E8"/>
        </a:solidFill>
      </p:bgPr>
    </p:bg>
    <p:spTree>
      <p:nvGrpSpPr>
        <p:cNvPr id="1" name=""/>
        <p:cNvGrpSpPr/>
        <p:nvPr/>
      </p:nvGrpSpPr>
      <p:grpSpPr>
        <a:xfrm>
          <a:off x="0" y="0"/>
          <a:ext cx="0" cy="0"/>
          <a:chOff x="0" y="0"/>
          <a:chExt cx="0" cy="0"/>
        </a:xfrm>
      </p:grpSpPr>
      <p:sp>
        <p:nvSpPr>
          <p:cNvPr name="Freeform 2" id="2"/>
          <p:cNvSpPr/>
          <p:nvPr/>
        </p:nvSpPr>
        <p:spPr>
          <a:xfrm flipH="false" flipV="false" rot="0">
            <a:off x="-3577374" y="1953892"/>
            <a:ext cx="23567847" cy="8333108"/>
          </a:xfrm>
          <a:custGeom>
            <a:avLst/>
            <a:gdLst/>
            <a:ahLst/>
            <a:cxnLst/>
            <a:rect r="r" b="b" t="t" l="l"/>
            <a:pathLst>
              <a:path h="8333108" w="23567847">
                <a:moveTo>
                  <a:pt x="0" y="0"/>
                </a:moveTo>
                <a:lnTo>
                  <a:pt x="23567847" y="0"/>
                </a:lnTo>
                <a:lnTo>
                  <a:pt x="23567847" y="8333108"/>
                </a:lnTo>
                <a:lnTo>
                  <a:pt x="0" y="8333108"/>
                </a:lnTo>
                <a:lnTo>
                  <a:pt x="0" y="0"/>
                </a:lnTo>
                <a:close/>
              </a:path>
            </a:pathLst>
          </a:custGeom>
          <a:blipFill>
            <a:blip r:embed="rId3"/>
            <a:stretch>
              <a:fillRect l="-15131" t="-3526" r="-20119" b="-276123"/>
            </a:stretch>
          </a:blipFill>
        </p:spPr>
      </p:sp>
      <p:sp>
        <p:nvSpPr>
          <p:cNvPr name="TextBox 3" id="3"/>
          <p:cNvSpPr txBox="true"/>
          <p:nvPr/>
        </p:nvSpPr>
        <p:spPr>
          <a:xfrm rot="0">
            <a:off x="5830636" y="8223808"/>
            <a:ext cx="6745768" cy="530342"/>
          </a:xfrm>
          <a:prstGeom prst="rect">
            <a:avLst/>
          </a:prstGeom>
        </p:spPr>
        <p:txBody>
          <a:bodyPr anchor="t" rtlCol="false" tIns="0" lIns="0" bIns="0" rIns="0">
            <a:spAutoFit/>
          </a:bodyPr>
          <a:lstStyle/>
          <a:p>
            <a:pPr algn="ctr">
              <a:lnSpc>
                <a:spcPts val="4368"/>
              </a:lnSpc>
              <a:spcBef>
                <a:spcPct val="0"/>
              </a:spcBef>
            </a:pPr>
            <a:r>
              <a:rPr lang="en-US" sz="3120">
                <a:solidFill>
                  <a:srgbClr val="272727"/>
                </a:solidFill>
                <a:latin typeface="TT Norms"/>
                <a:ea typeface="TT Norms"/>
                <a:cs typeface="TT Norms"/>
                <a:sym typeface="TT Norms"/>
              </a:rPr>
              <a:t>WEDNESDAY 29TH  JANUARY 2025</a:t>
            </a:r>
          </a:p>
        </p:txBody>
      </p:sp>
      <p:sp>
        <p:nvSpPr>
          <p:cNvPr name="TextBox 4" id="4"/>
          <p:cNvSpPr txBox="true"/>
          <p:nvPr/>
        </p:nvSpPr>
        <p:spPr>
          <a:xfrm rot="0">
            <a:off x="5018723" y="5675094"/>
            <a:ext cx="8923233" cy="1248723"/>
          </a:xfrm>
          <a:prstGeom prst="rect">
            <a:avLst/>
          </a:prstGeom>
        </p:spPr>
        <p:txBody>
          <a:bodyPr anchor="t" rtlCol="false" tIns="0" lIns="0" bIns="0" rIns="0">
            <a:spAutoFit/>
          </a:bodyPr>
          <a:lstStyle/>
          <a:p>
            <a:pPr algn="ctr">
              <a:lnSpc>
                <a:spcPts val="5006"/>
              </a:lnSpc>
              <a:spcBef>
                <a:spcPct val="0"/>
              </a:spcBef>
            </a:pPr>
            <a:r>
              <a:rPr lang="en-US" b="true" sz="3575">
                <a:solidFill>
                  <a:srgbClr val="272727"/>
                </a:solidFill>
                <a:latin typeface="TT Norms Bold"/>
                <a:ea typeface="TT Norms Bold"/>
                <a:cs typeface="TT Norms Bold"/>
                <a:sym typeface="TT Norms Bold"/>
              </a:rPr>
              <a:t>THE BRIDE WILL HAVE A TESTIMONY THAT SHE PLEASED THE LORD</a:t>
            </a:r>
          </a:p>
        </p:txBody>
      </p:sp>
      <p:sp>
        <p:nvSpPr>
          <p:cNvPr name="TextBox 5" id="5"/>
          <p:cNvSpPr txBox="true"/>
          <p:nvPr/>
        </p:nvSpPr>
        <p:spPr>
          <a:xfrm rot="0">
            <a:off x="2839325" y="2282875"/>
            <a:ext cx="12906951" cy="3251374"/>
          </a:xfrm>
          <a:prstGeom prst="rect">
            <a:avLst/>
          </a:prstGeom>
        </p:spPr>
        <p:txBody>
          <a:bodyPr anchor="t" rtlCol="false" tIns="0" lIns="0" bIns="0" rIns="0">
            <a:spAutoFit/>
          </a:bodyPr>
          <a:lstStyle/>
          <a:p>
            <a:pPr algn="ctr">
              <a:lnSpc>
                <a:spcPts val="12478"/>
              </a:lnSpc>
            </a:pPr>
            <a:r>
              <a:rPr lang="en-US" sz="12733" b="true">
                <a:solidFill>
                  <a:srgbClr val="3D3D3D"/>
                </a:solidFill>
                <a:latin typeface="TT Ramillas Heavy"/>
                <a:ea typeface="TT Ramillas Heavy"/>
                <a:cs typeface="TT Ramillas Heavy"/>
                <a:sym typeface="TT Ramillas Heavy"/>
              </a:rPr>
              <a:t>BEFORE TRANSLATION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DEBE6"/>
        </a:solidFill>
      </p:bgPr>
    </p:bg>
    <p:spTree>
      <p:nvGrpSpPr>
        <p:cNvPr id="1" name=""/>
        <p:cNvGrpSpPr/>
        <p:nvPr/>
      </p:nvGrpSpPr>
      <p:grpSpPr>
        <a:xfrm>
          <a:off x="0" y="0"/>
          <a:ext cx="0" cy="0"/>
          <a:chOff x="0" y="0"/>
          <a:chExt cx="0" cy="0"/>
        </a:xfrm>
      </p:grpSpPr>
      <p:sp>
        <p:nvSpPr>
          <p:cNvPr name="Freeform 2" id="2"/>
          <p:cNvSpPr/>
          <p:nvPr/>
        </p:nvSpPr>
        <p:spPr>
          <a:xfrm flipH="false" flipV="false" rot="10733188">
            <a:off x="-1029720" y="-2828772"/>
            <a:ext cx="15877841" cy="6104635"/>
          </a:xfrm>
          <a:custGeom>
            <a:avLst/>
            <a:gdLst/>
            <a:ahLst/>
            <a:cxnLst/>
            <a:rect r="r" b="b" t="t" l="l"/>
            <a:pathLst>
              <a:path h="6104635" w="15877841">
                <a:moveTo>
                  <a:pt x="0" y="0"/>
                </a:moveTo>
                <a:lnTo>
                  <a:pt x="15877841" y="0"/>
                </a:lnTo>
                <a:lnTo>
                  <a:pt x="15877841" y="6104635"/>
                </a:lnTo>
                <a:lnTo>
                  <a:pt x="0" y="6104635"/>
                </a:lnTo>
                <a:lnTo>
                  <a:pt x="0" y="0"/>
                </a:lnTo>
                <a:close/>
              </a:path>
            </a:pathLst>
          </a:custGeom>
          <a:blipFill>
            <a:blip r:embed="rId3"/>
            <a:stretch>
              <a:fillRect l="0" t="0" r="-19711" b="-177891"/>
            </a:stretch>
          </a:blipFill>
        </p:spPr>
      </p:sp>
      <p:sp>
        <p:nvSpPr>
          <p:cNvPr name="AutoShape 3" id="3"/>
          <p:cNvSpPr/>
          <p:nvPr/>
        </p:nvSpPr>
        <p:spPr>
          <a:xfrm flipV="true">
            <a:off x="646552" y="676275"/>
            <a:ext cx="16994896" cy="0"/>
          </a:xfrm>
          <a:prstGeom prst="line">
            <a:avLst/>
          </a:prstGeom>
          <a:ln cap="flat" w="19050">
            <a:solidFill>
              <a:srgbClr val="212224"/>
            </a:solidFill>
            <a:prstDash val="solid"/>
            <a:headEnd type="none" len="sm" w="sm"/>
            <a:tailEnd type="none" len="sm" w="sm"/>
          </a:ln>
        </p:spPr>
      </p:sp>
      <p:sp>
        <p:nvSpPr>
          <p:cNvPr name="Freeform 4" id="4"/>
          <p:cNvSpPr/>
          <p:nvPr/>
        </p:nvSpPr>
        <p:spPr>
          <a:xfrm flipH="false" flipV="false" rot="0">
            <a:off x="2933318" y="7840840"/>
            <a:ext cx="15877841" cy="6104635"/>
          </a:xfrm>
          <a:custGeom>
            <a:avLst/>
            <a:gdLst/>
            <a:ahLst/>
            <a:cxnLst/>
            <a:rect r="r" b="b" t="t" l="l"/>
            <a:pathLst>
              <a:path h="6104635" w="15877841">
                <a:moveTo>
                  <a:pt x="0" y="0"/>
                </a:moveTo>
                <a:lnTo>
                  <a:pt x="15877841" y="0"/>
                </a:lnTo>
                <a:lnTo>
                  <a:pt x="15877841" y="6104635"/>
                </a:lnTo>
                <a:lnTo>
                  <a:pt x="0" y="6104635"/>
                </a:lnTo>
                <a:lnTo>
                  <a:pt x="0" y="0"/>
                </a:lnTo>
                <a:close/>
              </a:path>
            </a:pathLst>
          </a:custGeom>
          <a:blipFill>
            <a:blip r:embed="rId4"/>
            <a:stretch>
              <a:fillRect l="0" t="0" r="-19711" b="-177891"/>
            </a:stretch>
          </a:blipFill>
        </p:spPr>
      </p:sp>
      <p:sp>
        <p:nvSpPr>
          <p:cNvPr name="TextBox 5" id="5"/>
          <p:cNvSpPr txBox="true"/>
          <p:nvPr/>
        </p:nvSpPr>
        <p:spPr>
          <a:xfrm rot="0">
            <a:off x="1028700" y="2347486"/>
            <a:ext cx="15770007" cy="5506303"/>
          </a:xfrm>
          <a:prstGeom prst="rect">
            <a:avLst/>
          </a:prstGeom>
        </p:spPr>
        <p:txBody>
          <a:bodyPr anchor="t" rtlCol="false" tIns="0" lIns="0" bIns="0" rIns="0">
            <a:spAutoFit/>
          </a:bodyPr>
          <a:lstStyle/>
          <a:p>
            <a:pPr algn="ctr">
              <a:lnSpc>
                <a:spcPts val="6252"/>
              </a:lnSpc>
            </a:pPr>
            <a:r>
              <a:rPr lang="en-US" sz="4466">
                <a:solidFill>
                  <a:srgbClr val="494949"/>
                </a:solidFill>
                <a:latin typeface="TT Norms"/>
                <a:ea typeface="TT Norms"/>
                <a:cs typeface="TT Norms"/>
                <a:sym typeface="TT Norms"/>
              </a:rPr>
              <a:t>22 </a:t>
            </a:r>
            <a:r>
              <a:rPr lang="en-US" sz="4466" b="true">
                <a:solidFill>
                  <a:srgbClr val="494949"/>
                </a:solidFill>
                <a:latin typeface="TT Norms Bold"/>
                <a:ea typeface="TT Norms Bold"/>
                <a:cs typeface="TT Norms Bold"/>
                <a:sym typeface="TT Norms Bold"/>
              </a:rPr>
              <a:t>And Enoch walked with God</a:t>
            </a:r>
            <a:r>
              <a:rPr lang="en-US" sz="4466">
                <a:solidFill>
                  <a:srgbClr val="494949"/>
                </a:solidFill>
                <a:latin typeface="TT Norms"/>
                <a:ea typeface="TT Norms"/>
                <a:cs typeface="TT Norms"/>
                <a:sym typeface="TT Norms"/>
              </a:rPr>
              <a:t> after he begat Methuselah three hundred years (</a:t>
            </a:r>
            <a:r>
              <a:rPr lang="en-US" sz="4466">
                <a:solidFill>
                  <a:srgbClr val="A41818"/>
                </a:solidFill>
                <a:latin typeface="TT Norms"/>
                <a:ea typeface="TT Norms"/>
                <a:cs typeface="TT Norms"/>
                <a:sym typeface="TT Norms"/>
              </a:rPr>
              <a:t>300</a:t>
            </a:r>
            <a:r>
              <a:rPr lang="en-US" sz="4466">
                <a:solidFill>
                  <a:srgbClr val="494949"/>
                </a:solidFill>
                <a:latin typeface="TT Norms"/>
                <a:ea typeface="TT Norms"/>
                <a:cs typeface="TT Norms"/>
                <a:sym typeface="TT Norms"/>
              </a:rPr>
              <a:t>), and </a:t>
            </a:r>
            <a:r>
              <a:rPr lang="en-US" sz="4466" u="sng">
                <a:solidFill>
                  <a:srgbClr val="494949"/>
                </a:solidFill>
                <a:latin typeface="TT Norms"/>
                <a:ea typeface="TT Norms"/>
                <a:cs typeface="TT Norms"/>
                <a:sym typeface="TT Norms"/>
              </a:rPr>
              <a:t>begat sons and daughters</a:t>
            </a:r>
            <a:r>
              <a:rPr lang="en-US" sz="4466">
                <a:solidFill>
                  <a:srgbClr val="494949"/>
                </a:solidFill>
                <a:latin typeface="TT Norms"/>
                <a:ea typeface="TT Norms"/>
                <a:cs typeface="TT Norms"/>
                <a:sym typeface="TT Norms"/>
              </a:rPr>
              <a:t>: </a:t>
            </a:r>
          </a:p>
          <a:p>
            <a:pPr algn="ctr">
              <a:lnSpc>
                <a:spcPts val="6252"/>
              </a:lnSpc>
            </a:pPr>
          </a:p>
          <a:p>
            <a:pPr algn="ctr">
              <a:lnSpc>
                <a:spcPts val="6252"/>
              </a:lnSpc>
            </a:pPr>
            <a:r>
              <a:rPr lang="en-US" sz="4466">
                <a:solidFill>
                  <a:srgbClr val="494949"/>
                </a:solidFill>
                <a:latin typeface="TT Norms"/>
                <a:ea typeface="TT Norms"/>
                <a:cs typeface="TT Norms"/>
                <a:sym typeface="TT Norms"/>
              </a:rPr>
              <a:t>23 And all the days of Enoch were three hundred sixty and five years: </a:t>
            </a:r>
          </a:p>
          <a:p>
            <a:pPr algn="ctr">
              <a:lnSpc>
                <a:spcPts val="6252"/>
              </a:lnSpc>
            </a:pPr>
            <a:r>
              <a:rPr lang="en-US" sz="4466">
                <a:solidFill>
                  <a:srgbClr val="494949"/>
                </a:solidFill>
                <a:latin typeface="TT Norms"/>
                <a:ea typeface="TT Norms"/>
                <a:cs typeface="TT Norms"/>
                <a:sym typeface="TT Norms"/>
              </a:rPr>
              <a:t>24 </a:t>
            </a:r>
            <a:r>
              <a:rPr lang="en-US" sz="4466" b="true">
                <a:solidFill>
                  <a:srgbClr val="494949"/>
                </a:solidFill>
                <a:latin typeface="TT Norms Bold"/>
                <a:ea typeface="TT Norms Bold"/>
                <a:cs typeface="TT Norms Bold"/>
                <a:sym typeface="TT Norms Bold"/>
              </a:rPr>
              <a:t>And [</a:t>
            </a:r>
            <a:r>
              <a:rPr lang="en-US" sz="4466" u="sng">
                <a:solidFill>
                  <a:srgbClr val="A41818"/>
                </a:solidFill>
                <a:latin typeface="TT Norms"/>
                <a:ea typeface="TT Norms"/>
                <a:cs typeface="TT Norms"/>
                <a:sym typeface="TT Norms"/>
              </a:rPr>
              <a:t>in reverent fear and obedience</a:t>
            </a:r>
            <a:r>
              <a:rPr lang="en-US" sz="4466" b="true">
                <a:solidFill>
                  <a:srgbClr val="494949"/>
                </a:solidFill>
                <a:latin typeface="TT Norms Bold"/>
                <a:ea typeface="TT Norms Bold"/>
                <a:cs typeface="TT Norms Bold"/>
                <a:sym typeface="TT Norms Bold"/>
              </a:rPr>
              <a:t>] Enoch walked with God: and he was not; for God took him</a:t>
            </a:r>
            <a:r>
              <a:rPr lang="en-US" sz="4466">
                <a:solidFill>
                  <a:srgbClr val="494949"/>
                </a:solidFill>
                <a:latin typeface="TT Norms"/>
                <a:ea typeface="TT Norms"/>
                <a:cs typeface="TT Norms"/>
                <a:sym typeface="TT Norms"/>
              </a:rPr>
              <a:t>.</a:t>
            </a:r>
            <a:r>
              <a:rPr lang="en-US" sz="4466">
                <a:solidFill>
                  <a:srgbClr val="494949"/>
                </a:solidFill>
                <a:latin typeface="TT Norms"/>
                <a:ea typeface="TT Norms"/>
                <a:cs typeface="TT Norms"/>
                <a:sym typeface="TT Norms"/>
              </a:rPr>
              <a:t> </a:t>
            </a:r>
          </a:p>
        </p:txBody>
      </p:sp>
      <p:sp>
        <p:nvSpPr>
          <p:cNvPr name="TextBox 6" id="6"/>
          <p:cNvSpPr txBox="true"/>
          <p:nvPr/>
        </p:nvSpPr>
        <p:spPr>
          <a:xfrm rot="0">
            <a:off x="1288628" y="1257268"/>
            <a:ext cx="7382435" cy="785450"/>
          </a:xfrm>
          <a:prstGeom prst="rect">
            <a:avLst/>
          </a:prstGeom>
        </p:spPr>
        <p:txBody>
          <a:bodyPr anchor="t" rtlCol="false" tIns="0" lIns="0" bIns="0" rIns="0">
            <a:spAutoFit/>
          </a:bodyPr>
          <a:lstStyle/>
          <a:p>
            <a:pPr algn="l" marL="0" indent="0" lvl="0">
              <a:lnSpc>
                <a:spcPts val="5728"/>
              </a:lnSpc>
              <a:spcBef>
                <a:spcPct val="0"/>
              </a:spcBef>
            </a:pPr>
            <a:r>
              <a:rPr lang="en-US" b="true" sz="6365" spc="-190">
                <a:solidFill>
                  <a:srgbClr val="494949"/>
                </a:solidFill>
                <a:latin typeface="TT Ramillas Bold"/>
                <a:ea typeface="TT Ramillas Bold"/>
                <a:cs typeface="TT Ramillas Bold"/>
                <a:sym typeface="TT Ramillas Bold"/>
              </a:rPr>
              <a:t>Genesis 5: 22 – 24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DEBE6"/>
        </a:solidFill>
      </p:bgPr>
    </p:bg>
    <p:spTree>
      <p:nvGrpSpPr>
        <p:cNvPr id="1" name=""/>
        <p:cNvGrpSpPr/>
        <p:nvPr/>
      </p:nvGrpSpPr>
      <p:grpSpPr>
        <a:xfrm>
          <a:off x="0" y="0"/>
          <a:ext cx="0" cy="0"/>
          <a:chOff x="0" y="0"/>
          <a:chExt cx="0" cy="0"/>
        </a:xfrm>
      </p:grpSpPr>
      <p:sp>
        <p:nvSpPr>
          <p:cNvPr name="Freeform 2" id="2"/>
          <p:cNvSpPr/>
          <p:nvPr/>
        </p:nvSpPr>
        <p:spPr>
          <a:xfrm flipH="false" flipV="false" rot="10733188">
            <a:off x="-1029720" y="-2828772"/>
            <a:ext cx="15877841" cy="6104635"/>
          </a:xfrm>
          <a:custGeom>
            <a:avLst/>
            <a:gdLst/>
            <a:ahLst/>
            <a:cxnLst/>
            <a:rect r="r" b="b" t="t" l="l"/>
            <a:pathLst>
              <a:path h="6104635" w="15877841">
                <a:moveTo>
                  <a:pt x="0" y="0"/>
                </a:moveTo>
                <a:lnTo>
                  <a:pt x="15877841" y="0"/>
                </a:lnTo>
                <a:lnTo>
                  <a:pt x="15877841" y="6104635"/>
                </a:lnTo>
                <a:lnTo>
                  <a:pt x="0" y="6104635"/>
                </a:lnTo>
                <a:lnTo>
                  <a:pt x="0" y="0"/>
                </a:lnTo>
                <a:close/>
              </a:path>
            </a:pathLst>
          </a:custGeom>
          <a:blipFill>
            <a:blip r:embed="rId3"/>
            <a:stretch>
              <a:fillRect l="0" t="0" r="-19711" b="-177891"/>
            </a:stretch>
          </a:blipFill>
        </p:spPr>
      </p:sp>
      <p:sp>
        <p:nvSpPr>
          <p:cNvPr name="AutoShape 3" id="3"/>
          <p:cNvSpPr/>
          <p:nvPr/>
        </p:nvSpPr>
        <p:spPr>
          <a:xfrm flipV="true">
            <a:off x="646552" y="676275"/>
            <a:ext cx="16994896" cy="0"/>
          </a:xfrm>
          <a:prstGeom prst="line">
            <a:avLst/>
          </a:prstGeom>
          <a:ln cap="flat" w="19050">
            <a:solidFill>
              <a:srgbClr val="212224"/>
            </a:solidFill>
            <a:prstDash val="solid"/>
            <a:headEnd type="none" len="sm" w="sm"/>
            <a:tailEnd type="none" len="sm" w="sm"/>
          </a:ln>
        </p:spPr>
      </p:sp>
      <p:sp>
        <p:nvSpPr>
          <p:cNvPr name="Freeform 4" id="4"/>
          <p:cNvSpPr/>
          <p:nvPr/>
        </p:nvSpPr>
        <p:spPr>
          <a:xfrm flipH="false" flipV="false" rot="0">
            <a:off x="2933318" y="7840840"/>
            <a:ext cx="15877841" cy="6104635"/>
          </a:xfrm>
          <a:custGeom>
            <a:avLst/>
            <a:gdLst/>
            <a:ahLst/>
            <a:cxnLst/>
            <a:rect r="r" b="b" t="t" l="l"/>
            <a:pathLst>
              <a:path h="6104635" w="15877841">
                <a:moveTo>
                  <a:pt x="0" y="0"/>
                </a:moveTo>
                <a:lnTo>
                  <a:pt x="15877841" y="0"/>
                </a:lnTo>
                <a:lnTo>
                  <a:pt x="15877841" y="6104635"/>
                </a:lnTo>
                <a:lnTo>
                  <a:pt x="0" y="6104635"/>
                </a:lnTo>
                <a:lnTo>
                  <a:pt x="0" y="0"/>
                </a:lnTo>
                <a:close/>
              </a:path>
            </a:pathLst>
          </a:custGeom>
          <a:blipFill>
            <a:blip r:embed="rId4"/>
            <a:stretch>
              <a:fillRect l="0" t="0" r="-19711" b="-177891"/>
            </a:stretch>
          </a:blipFill>
        </p:spPr>
      </p:sp>
      <p:sp>
        <p:nvSpPr>
          <p:cNvPr name="TextBox 5" id="5"/>
          <p:cNvSpPr txBox="true"/>
          <p:nvPr/>
        </p:nvSpPr>
        <p:spPr>
          <a:xfrm rot="0">
            <a:off x="1028700" y="2347486"/>
            <a:ext cx="15770007" cy="5506303"/>
          </a:xfrm>
          <a:prstGeom prst="rect">
            <a:avLst/>
          </a:prstGeom>
        </p:spPr>
        <p:txBody>
          <a:bodyPr anchor="t" rtlCol="false" tIns="0" lIns="0" bIns="0" rIns="0">
            <a:spAutoFit/>
          </a:bodyPr>
          <a:lstStyle/>
          <a:p>
            <a:pPr algn="ctr">
              <a:lnSpc>
                <a:spcPts val="6252"/>
              </a:lnSpc>
            </a:pPr>
            <a:r>
              <a:rPr lang="en-US" sz="4466">
                <a:solidFill>
                  <a:srgbClr val="494949"/>
                </a:solidFill>
                <a:latin typeface="TT Norms"/>
                <a:ea typeface="TT Norms"/>
                <a:cs typeface="TT Norms"/>
                <a:sym typeface="TT Norms"/>
              </a:rPr>
              <a:t>1 </a:t>
            </a:r>
            <a:r>
              <a:rPr lang="en-US" sz="4466" b="true">
                <a:solidFill>
                  <a:srgbClr val="494949"/>
                </a:solidFill>
                <a:latin typeface="TT Norms Bold"/>
                <a:ea typeface="TT Norms Bold"/>
                <a:cs typeface="TT Norms Bold"/>
                <a:sym typeface="TT Norms Bold"/>
              </a:rPr>
              <a:t>If ye then be risen with Christ</a:t>
            </a:r>
            <a:r>
              <a:rPr lang="en-US" sz="4466">
                <a:solidFill>
                  <a:srgbClr val="494949"/>
                </a:solidFill>
                <a:latin typeface="TT Norms"/>
                <a:ea typeface="TT Norms"/>
                <a:cs typeface="TT Norms"/>
                <a:sym typeface="TT Norms"/>
              </a:rPr>
              <a:t>, seek those things which are above, where Christ sitteth on the right hand of God. </a:t>
            </a:r>
          </a:p>
          <a:p>
            <a:pPr algn="ctr">
              <a:lnSpc>
                <a:spcPts val="6252"/>
              </a:lnSpc>
            </a:pPr>
            <a:r>
              <a:rPr lang="en-US" sz="4466">
                <a:solidFill>
                  <a:srgbClr val="494949"/>
                </a:solidFill>
                <a:latin typeface="TT Norms"/>
                <a:ea typeface="TT Norms"/>
                <a:cs typeface="TT Norms"/>
                <a:sym typeface="TT Norms"/>
              </a:rPr>
              <a:t>2 </a:t>
            </a:r>
            <a:r>
              <a:rPr lang="en-US" sz="4466" b="true">
                <a:solidFill>
                  <a:srgbClr val="494949"/>
                </a:solidFill>
                <a:latin typeface="TT Norms Bold"/>
                <a:ea typeface="TT Norms Bold"/>
                <a:cs typeface="TT Norms Bold"/>
                <a:sym typeface="TT Norms Bold"/>
              </a:rPr>
              <a:t>Set your affection on things above</a:t>
            </a:r>
            <a:r>
              <a:rPr lang="en-US" sz="4466">
                <a:solidFill>
                  <a:srgbClr val="494949"/>
                </a:solidFill>
                <a:latin typeface="TT Norms"/>
                <a:ea typeface="TT Norms"/>
                <a:cs typeface="TT Norms"/>
                <a:sym typeface="TT Norms"/>
              </a:rPr>
              <a:t>, not on things on the earth. </a:t>
            </a:r>
          </a:p>
          <a:p>
            <a:pPr algn="ctr">
              <a:lnSpc>
                <a:spcPts val="6252"/>
              </a:lnSpc>
            </a:pPr>
            <a:r>
              <a:rPr lang="en-US" sz="4466">
                <a:solidFill>
                  <a:srgbClr val="494949"/>
                </a:solidFill>
                <a:latin typeface="TT Norms"/>
                <a:ea typeface="TT Norms"/>
                <a:cs typeface="TT Norms"/>
                <a:sym typeface="TT Norms"/>
              </a:rPr>
              <a:t>3 For ye are dead, and </a:t>
            </a:r>
            <a:r>
              <a:rPr lang="en-US" sz="4466" b="true">
                <a:solidFill>
                  <a:srgbClr val="494949"/>
                </a:solidFill>
                <a:latin typeface="TT Norms Bold"/>
                <a:ea typeface="TT Norms Bold"/>
                <a:cs typeface="TT Norms Bold"/>
                <a:sym typeface="TT Norms Bold"/>
              </a:rPr>
              <a:t>your life is hid with Christ in God</a:t>
            </a:r>
            <a:r>
              <a:rPr lang="en-US" sz="4466">
                <a:solidFill>
                  <a:srgbClr val="494949"/>
                </a:solidFill>
                <a:latin typeface="TT Norms"/>
                <a:ea typeface="TT Norms"/>
                <a:cs typeface="TT Norms"/>
                <a:sym typeface="TT Norms"/>
              </a:rPr>
              <a:t>. </a:t>
            </a:r>
          </a:p>
          <a:p>
            <a:pPr algn="ctr">
              <a:lnSpc>
                <a:spcPts val="6252"/>
              </a:lnSpc>
            </a:pPr>
            <a:r>
              <a:rPr lang="en-US" sz="4466">
                <a:solidFill>
                  <a:srgbClr val="494949"/>
                </a:solidFill>
                <a:latin typeface="TT Norms"/>
                <a:ea typeface="TT Norms"/>
                <a:cs typeface="TT Norms"/>
                <a:sym typeface="TT Norms"/>
              </a:rPr>
              <a:t>4 When Christ, </a:t>
            </a:r>
            <a:r>
              <a:rPr lang="en-US" b="true" sz="4466" u="sng">
                <a:solidFill>
                  <a:srgbClr val="494949"/>
                </a:solidFill>
                <a:latin typeface="TT Norms Bold"/>
                <a:ea typeface="TT Norms Bold"/>
                <a:cs typeface="TT Norms Bold"/>
                <a:sym typeface="TT Norms Bold"/>
              </a:rPr>
              <a:t>who is our life</a:t>
            </a:r>
            <a:r>
              <a:rPr lang="en-US" sz="4466">
                <a:solidFill>
                  <a:srgbClr val="494949"/>
                </a:solidFill>
                <a:latin typeface="TT Norms"/>
                <a:ea typeface="TT Norms"/>
                <a:cs typeface="TT Norms"/>
                <a:sym typeface="TT Norms"/>
              </a:rPr>
              <a:t>, shall appear, then shall ye also appear with him in glory.</a:t>
            </a:r>
          </a:p>
        </p:txBody>
      </p:sp>
      <p:sp>
        <p:nvSpPr>
          <p:cNvPr name="TextBox 6" id="6"/>
          <p:cNvSpPr txBox="true"/>
          <p:nvPr/>
        </p:nvSpPr>
        <p:spPr>
          <a:xfrm rot="0">
            <a:off x="1288628" y="1257268"/>
            <a:ext cx="7382435" cy="785450"/>
          </a:xfrm>
          <a:prstGeom prst="rect">
            <a:avLst/>
          </a:prstGeom>
        </p:spPr>
        <p:txBody>
          <a:bodyPr anchor="t" rtlCol="false" tIns="0" lIns="0" bIns="0" rIns="0">
            <a:spAutoFit/>
          </a:bodyPr>
          <a:lstStyle/>
          <a:p>
            <a:pPr algn="l" marL="0" indent="0" lvl="0">
              <a:lnSpc>
                <a:spcPts val="5728"/>
              </a:lnSpc>
              <a:spcBef>
                <a:spcPct val="0"/>
              </a:spcBef>
            </a:pPr>
            <a:r>
              <a:rPr lang="en-US" b="true" sz="6365" spc="-190">
                <a:solidFill>
                  <a:srgbClr val="494949"/>
                </a:solidFill>
                <a:latin typeface="TT Ramillas Bold"/>
                <a:ea typeface="TT Ramillas Bold"/>
                <a:cs typeface="TT Ramillas Bold"/>
                <a:sym typeface="TT Ramillas Bold"/>
              </a:rPr>
              <a:t>Colossians 3: 1 - 4 </a:t>
            </a:r>
          </a:p>
        </p:txBody>
      </p:sp>
    </p:spTree>
  </p:cSld>
  <p:clrMapOvr>
    <a:masterClrMapping/>
  </p:clrMapOvr>
</p:sld>
</file>

<file path=ppt/slides/slide12.xml><?xml version="1.0" encoding="utf-8"?>
<p:sld xmlns:p="http://schemas.openxmlformats.org/presentationml/2006/main" xmlns:a="http://schemas.openxmlformats.org/drawingml/2006/main">
  <p:cSld>
    <p:bg>
      <p:bgPr>
        <a:solidFill>
          <a:srgbClr val="3D3D3D"/>
        </a:solidFill>
      </p:bgPr>
    </p:bg>
    <p:spTree>
      <p:nvGrpSpPr>
        <p:cNvPr id="1" name=""/>
        <p:cNvGrpSpPr/>
        <p:nvPr/>
      </p:nvGrpSpPr>
      <p:grpSpPr>
        <a:xfrm>
          <a:off x="0" y="0"/>
          <a:ext cx="0" cy="0"/>
          <a:chOff x="0" y="0"/>
          <a:chExt cx="0" cy="0"/>
        </a:xfrm>
      </p:grpSpPr>
      <p:sp>
        <p:nvSpPr>
          <p:cNvPr name="TextBox 2" id="2"/>
          <p:cNvSpPr txBox="true"/>
          <p:nvPr/>
        </p:nvSpPr>
        <p:spPr>
          <a:xfrm rot="0">
            <a:off x="1667924" y="1378256"/>
            <a:ext cx="14952151" cy="5441274"/>
          </a:xfrm>
          <a:prstGeom prst="rect">
            <a:avLst/>
          </a:prstGeom>
        </p:spPr>
        <p:txBody>
          <a:bodyPr anchor="t" rtlCol="false" tIns="0" lIns="0" bIns="0" rIns="0">
            <a:spAutoFit/>
          </a:bodyPr>
          <a:lstStyle/>
          <a:p>
            <a:pPr algn="ctr">
              <a:lnSpc>
                <a:spcPts val="6162"/>
              </a:lnSpc>
            </a:pPr>
            <a:r>
              <a:rPr lang="en-US" sz="4401">
                <a:solidFill>
                  <a:srgbClr val="E8E8E8"/>
                </a:solidFill>
                <a:latin typeface="TT Norms"/>
                <a:ea typeface="TT Norms"/>
                <a:cs typeface="TT Norms"/>
                <a:sym typeface="TT Norms"/>
              </a:rPr>
              <a:t>31 </a:t>
            </a:r>
            <a:r>
              <a:rPr lang="en-US" sz="4401" b="true">
                <a:solidFill>
                  <a:srgbClr val="E4C12B"/>
                </a:solidFill>
                <a:latin typeface="TT Norms Bold"/>
                <a:ea typeface="TT Norms Bold"/>
                <a:cs typeface="TT Norms Bold"/>
                <a:sym typeface="TT Norms Bold"/>
              </a:rPr>
              <a:t>Very beautiful type of today, also. As the evil is appearing, so is good appearing</a:t>
            </a:r>
            <a:r>
              <a:rPr lang="en-US" sz="4401">
                <a:solidFill>
                  <a:srgbClr val="E8E8E8"/>
                </a:solidFill>
                <a:latin typeface="TT Norms"/>
                <a:ea typeface="TT Norms"/>
                <a:cs typeface="TT Norms"/>
                <a:sym typeface="TT Norms"/>
              </a:rPr>
              <a:t>. </a:t>
            </a:r>
          </a:p>
          <a:p>
            <a:pPr algn="ctr">
              <a:lnSpc>
                <a:spcPts val="6162"/>
              </a:lnSpc>
              <a:spcBef>
                <a:spcPct val="0"/>
              </a:spcBef>
            </a:pPr>
            <a:r>
              <a:rPr lang="en-US" sz="4401">
                <a:solidFill>
                  <a:srgbClr val="E8E8E8"/>
                </a:solidFill>
                <a:latin typeface="TT Norms"/>
                <a:ea typeface="TT Norms"/>
                <a:cs typeface="TT Norms"/>
                <a:sym typeface="TT Norms"/>
              </a:rPr>
              <a:t>32 And notice back there in that evil day, just before the destruction, when God had a man out preaching the Gospel, a poor man, humble man, not very much of the world, but a man who had a heart to listen to God; Noah. </a:t>
            </a:r>
            <a:r>
              <a:rPr lang="en-US" b="true" sz="4401">
                <a:solidFill>
                  <a:srgbClr val="E4C12B"/>
                </a:solidFill>
                <a:latin typeface="TT Norms Bold"/>
                <a:ea typeface="TT Norms Bold"/>
                <a:cs typeface="TT Norms Bold"/>
                <a:sym typeface="TT Norms Bold"/>
              </a:rPr>
              <a:t>There was Noah and Enoch, preaching, at the same time</a:t>
            </a:r>
            <a:r>
              <a:rPr lang="en-US" sz="4401">
                <a:solidFill>
                  <a:srgbClr val="E8E8E8"/>
                </a:solidFill>
                <a:latin typeface="TT Norms"/>
                <a:ea typeface="TT Norms"/>
                <a:cs typeface="TT Norms"/>
                <a:sym typeface="TT Norms"/>
              </a:rPr>
              <a:t>. </a:t>
            </a:r>
          </a:p>
        </p:txBody>
      </p:sp>
      <p:sp>
        <p:nvSpPr>
          <p:cNvPr name="TextBox 3" id="3"/>
          <p:cNvSpPr txBox="true"/>
          <p:nvPr/>
        </p:nvSpPr>
        <p:spPr>
          <a:xfrm rot="0">
            <a:off x="4564567" y="7865030"/>
            <a:ext cx="8414348" cy="481330"/>
          </a:xfrm>
          <a:prstGeom prst="rect">
            <a:avLst/>
          </a:prstGeom>
        </p:spPr>
        <p:txBody>
          <a:bodyPr anchor="t" rtlCol="false" tIns="0" lIns="0" bIns="0" rIns="0">
            <a:spAutoFit/>
          </a:bodyPr>
          <a:lstStyle/>
          <a:p>
            <a:pPr algn="ctr">
              <a:lnSpc>
                <a:spcPts val="3919"/>
              </a:lnSpc>
              <a:spcBef>
                <a:spcPct val="0"/>
              </a:spcBef>
            </a:pPr>
            <a:r>
              <a:rPr lang="en-US" b="true" sz="2799" spc="363">
                <a:solidFill>
                  <a:srgbClr val="E8E8E8"/>
                </a:solidFill>
                <a:latin typeface="TT Norms Bold"/>
                <a:ea typeface="TT Norms Bold"/>
                <a:cs typeface="TT Norms Bold"/>
                <a:sym typeface="TT Norms Bold"/>
              </a:rPr>
              <a:t>56-0115 - THE JUNCTION OF TIME</a:t>
            </a:r>
          </a:p>
        </p:txBody>
      </p:sp>
    </p:spTree>
  </p:cSld>
  <p:clrMapOvr>
    <a:masterClrMapping/>
  </p:clrMapOvr>
</p:sld>
</file>

<file path=ppt/slides/slide13.xml><?xml version="1.0" encoding="utf-8"?>
<p:sld xmlns:p="http://schemas.openxmlformats.org/presentationml/2006/main" xmlns:a="http://schemas.openxmlformats.org/drawingml/2006/main">
  <p:cSld>
    <p:bg>
      <p:bgPr>
        <a:solidFill>
          <a:srgbClr val="3D3D3D"/>
        </a:solidFill>
      </p:bgPr>
    </p:bg>
    <p:spTree>
      <p:nvGrpSpPr>
        <p:cNvPr id="1" name=""/>
        <p:cNvGrpSpPr/>
        <p:nvPr/>
      </p:nvGrpSpPr>
      <p:grpSpPr>
        <a:xfrm>
          <a:off x="0" y="0"/>
          <a:ext cx="0" cy="0"/>
          <a:chOff x="0" y="0"/>
          <a:chExt cx="0" cy="0"/>
        </a:xfrm>
      </p:grpSpPr>
      <p:sp>
        <p:nvSpPr>
          <p:cNvPr name="TextBox 2" id="2"/>
          <p:cNvSpPr txBox="true"/>
          <p:nvPr/>
        </p:nvSpPr>
        <p:spPr>
          <a:xfrm rot="0">
            <a:off x="1667924" y="1378256"/>
            <a:ext cx="14952151" cy="5441274"/>
          </a:xfrm>
          <a:prstGeom prst="rect">
            <a:avLst/>
          </a:prstGeom>
        </p:spPr>
        <p:txBody>
          <a:bodyPr anchor="t" rtlCol="false" tIns="0" lIns="0" bIns="0" rIns="0">
            <a:spAutoFit/>
          </a:bodyPr>
          <a:lstStyle/>
          <a:p>
            <a:pPr algn="ctr">
              <a:lnSpc>
                <a:spcPts val="6162"/>
              </a:lnSpc>
              <a:spcBef>
                <a:spcPct val="0"/>
              </a:spcBef>
            </a:pPr>
            <a:r>
              <a:rPr lang="en-US" sz="4401">
                <a:solidFill>
                  <a:srgbClr val="E8E8E8"/>
                </a:solidFill>
                <a:latin typeface="TT Norms"/>
                <a:ea typeface="TT Norms"/>
                <a:cs typeface="TT Norms"/>
                <a:sym typeface="TT Norms"/>
              </a:rPr>
              <a:t>88 </a:t>
            </a:r>
            <a:r>
              <a:rPr lang="en-US" b="true" sz="4401">
                <a:solidFill>
                  <a:srgbClr val="E4C12B"/>
                </a:solidFill>
                <a:latin typeface="TT Norms Bold"/>
                <a:ea typeface="TT Norms Bold"/>
                <a:cs typeface="TT Norms Bold"/>
                <a:sym typeface="TT Norms Bold"/>
              </a:rPr>
              <a:t>Now it’s the same thing today. We’re at the end time.</a:t>
            </a:r>
            <a:r>
              <a:rPr lang="en-US" sz="4401">
                <a:solidFill>
                  <a:srgbClr val="E8E8E8"/>
                </a:solidFill>
                <a:latin typeface="TT Norms"/>
                <a:ea typeface="TT Norms"/>
                <a:cs typeface="TT Norms"/>
                <a:sym typeface="TT Norms"/>
              </a:rPr>
              <a:t> Now, those people ought to have known, see. Now, you notice, Noah was a type of the Jews that’ll be carried over through the Tribulation. </a:t>
            </a:r>
            <a:r>
              <a:rPr lang="en-US" b="true" sz="4401">
                <a:solidFill>
                  <a:srgbClr val="E4C12B"/>
                </a:solidFill>
                <a:latin typeface="TT Norms Bold"/>
                <a:ea typeface="TT Norms Bold"/>
                <a:cs typeface="TT Norms Bold"/>
                <a:sym typeface="TT Norms Bold"/>
              </a:rPr>
              <a:t>Enoch was a type of the real Message, of—of—of the translation of the Church</a:t>
            </a:r>
            <a:r>
              <a:rPr lang="en-US" sz="4401">
                <a:solidFill>
                  <a:srgbClr val="E8E8E8"/>
                </a:solidFill>
                <a:latin typeface="TT Norms"/>
                <a:ea typeface="TT Norms"/>
                <a:cs typeface="TT Norms"/>
                <a:sym typeface="TT Norms"/>
              </a:rPr>
              <a:t>, for Enoch was taken up and then the flood came. And both of them…</a:t>
            </a:r>
          </a:p>
        </p:txBody>
      </p:sp>
      <p:sp>
        <p:nvSpPr>
          <p:cNvPr name="TextBox 3" id="3"/>
          <p:cNvSpPr txBox="true"/>
          <p:nvPr/>
        </p:nvSpPr>
        <p:spPr>
          <a:xfrm rot="0">
            <a:off x="3175766" y="8281670"/>
            <a:ext cx="11469710" cy="481330"/>
          </a:xfrm>
          <a:prstGeom prst="rect">
            <a:avLst/>
          </a:prstGeom>
        </p:spPr>
        <p:txBody>
          <a:bodyPr anchor="t" rtlCol="false" tIns="0" lIns="0" bIns="0" rIns="0">
            <a:spAutoFit/>
          </a:bodyPr>
          <a:lstStyle/>
          <a:p>
            <a:pPr algn="ctr">
              <a:lnSpc>
                <a:spcPts val="3919"/>
              </a:lnSpc>
              <a:spcBef>
                <a:spcPct val="0"/>
              </a:spcBef>
            </a:pPr>
            <a:r>
              <a:rPr lang="en-US" b="true" sz="2799" spc="363">
                <a:solidFill>
                  <a:srgbClr val="E8E8E8"/>
                </a:solidFill>
                <a:latin typeface="TT Norms Bold"/>
                <a:ea typeface="TT Norms Bold"/>
                <a:cs typeface="TT Norms Bold"/>
                <a:sym typeface="TT Norms Bold"/>
              </a:rPr>
              <a:t>   64-0816 - PROVING HIS WORD</a:t>
            </a:r>
          </a:p>
        </p:txBody>
      </p:sp>
    </p:spTree>
  </p:cSld>
  <p:clrMapOvr>
    <a:masterClrMapping/>
  </p:clrMapOvr>
</p:sld>
</file>

<file path=ppt/slides/slide14.xml><?xml version="1.0" encoding="utf-8"?>
<p:sld xmlns:p="http://schemas.openxmlformats.org/presentationml/2006/main" xmlns:a="http://schemas.openxmlformats.org/drawingml/2006/main">
  <p:cSld>
    <p:bg>
      <p:bgPr>
        <a:solidFill>
          <a:srgbClr val="3D3D3D"/>
        </a:solidFill>
      </p:bgPr>
    </p:bg>
    <p:spTree>
      <p:nvGrpSpPr>
        <p:cNvPr id="1" name=""/>
        <p:cNvGrpSpPr/>
        <p:nvPr/>
      </p:nvGrpSpPr>
      <p:grpSpPr>
        <a:xfrm>
          <a:off x="0" y="0"/>
          <a:ext cx="0" cy="0"/>
          <a:chOff x="0" y="0"/>
          <a:chExt cx="0" cy="0"/>
        </a:xfrm>
      </p:grpSpPr>
      <p:sp>
        <p:nvSpPr>
          <p:cNvPr name="TextBox 2" id="2"/>
          <p:cNvSpPr txBox="true"/>
          <p:nvPr/>
        </p:nvSpPr>
        <p:spPr>
          <a:xfrm rot="0">
            <a:off x="1667924" y="1378256"/>
            <a:ext cx="14952151" cy="4660224"/>
          </a:xfrm>
          <a:prstGeom prst="rect">
            <a:avLst/>
          </a:prstGeom>
        </p:spPr>
        <p:txBody>
          <a:bodyPr anchor="t" rtlCol="false" tIns="0" lIns="0" bIns="0" rIns="0">
            <a:spAutoFit/>
          </a:bodyPr>
          <a:lstStyle/>
          <a:p>
            <a:pPr algn="ctr">
              <a:lnSpc>
                <a:spcPts val="6162"/>
              </a:lnSpc>
              <a:spcBef>
                <a:spcPct val="0"/>
              </a:spcBef>
            </a:pPr>
            <a:r>
              <a:rPr lang="en-US" sz="4401">
                <a:solidFill>
                  <a:srgbClr val="E8E8E8"/>
                </a:solidFill>
                <a:latin typeface="TT Norms"/>
                <a:ea typeface="TT Norms"/>
                <a:cs typeface="TT Norms"/>
                <a:sym typeface="TT Norms"/>
              </a:rPr>
              <a:t>88 . The first prophet, Enoch, was taken out of the way so Noah could go on with his—with his…God could go on with Noah. And now the Church will be taken away so that God can deal again with the Jews, the remnant of the Jews, the hundred and forty-four thousand, as we’ve been through it in the Scriptures here.</a:t>
            </a:r>
          </a:p>
        </p:txBody>
      </p:sp>
      <p:sp>
        <p:nvSpPr>
          <p:cNvPr name="TextBox 3" id="3"/>
          <p:cNvSpPr txBox="true"/>
          <p:nvPr/>
        </p:nvSpPr>
        <p:spPr>
          <a:xfrm rot="0">
            <a:off x="3614773" y="7625307"/>
            <a:ext cx="9412296" cy="481330"/>
          </a:xfrm>
          <a:prstGeom prst="rect">
            <a:avLst/>
          </a:prstGeom>
        </p:spPr>
        <p:txBody>
          <a:bodyPr anchor="t" rtlCol="false" tIns="0" lIns="0" bIns="0" rIns="0">
            <a:spAutoFit/>
          </a:bodyPr>
          <a:lstStyle/>
          <a:p>
            <a:pPr algn="ctr">
              <a:lnSpc>
                <a:spcPts val="3919"/>
              </a:lnSpc>
              <a:spcBef>
                <a:spcPct val="0"/>
              </a:spcBef>
            </a:pPr>
            <a:r>
              <a:rPr lang="en-US" b="true" sz="2799" spc="363">
                <a:solidFill>
                  <a:srgbClr val="E8E8E8"/>
                </a:solidFill>
                <a:latin typeface="TT Norms Bold"/>
                <a:ea typeface="TT Norms Bold"/>
                <a:cs typeface="TT Norms Bold"/>
                <a:sym typeface="TT Norms Bold"/>
              </a:rPr>
              <a:t> 64-0816 - PROVING HIS WORD</a:t>
            </a:r>
          </a:p>
        </p:txBody>
      </p:sp>
    </p:spTree>
  </p:cSld>
  <p:clrMapOvr>
    <a:masterClrMapping/>
  </p:clrMapOvr>
</p:sld>
</file>

<file path=ppt/slides/slide15.xml><?xml version="1.0" encoding="utf-8"?>
<p:sld xmlns:p="http://schemas.openxmlformats.org/presentationml/2006/main" xmlns:a="http://schemas.openxmlformats.org/drawingml/2006/main">
  <p:cSld>
    <p:bg>
      <p:bgPr>
        <a:solidFill>
          <a:srgbClr val="3D3D3D"/>
        </a:solidFill>
      </p:bgPr>
    </p:bg>
    <p:spTree>
      <p:nvGrpSpPr>
        <p:cNvPr id="1" name=""/>
        <p:cNvGrpSpPr/>
        <p:nvPr/>
      </p:nvGrpSpPr>
      <p:grpSpPr>
        <a:xfrm>
          <a:off x="0" y="0"/>
          <a:ext cx="0" cy="0"/>
          <a:chOff x="0" y="0"/>
          <a:chExt cx="0" cy="0"/>
        </a:xfrm>
      </p:grpSpPr>
      <p:sp>
        <p:nvSpPr>
          <p:cNvPr name="TextBox 2" id="2"/>
          <p:cNvSpPr txBox="true"/>
          <p:nvPr/>
        </p:nvSpPr>
        <p:spPr>
          <a:xfrm rot="0">
            <a:off x="1667924" y="1378256"/>
            <a:ext cx="14952151" cy="6222324"/>
          </a:xfrm>
          <a:prstGeom prst="rect">
            <a:avLst/>
          </a:prstGeom>
        </p:spPr>
        <p:txBody>
          <a:bodyPr anchor="t" rtlCol="false" tIns="0" lIns="0" bIns="0" rIns="0">
            <a:spAutoFit/>
          </a:bodyPr>
          <a:lstStyle/>
          <a:p>
            <a:pPr algn="ctr">
              <a:lnSpc>
                <a:spcPts val="6162"/>
              </a:lnSpc>
              <a:spcBef>
                <a:spcPct val="0"/>
              </a:spcBef>
            </a:pPr>
            <a:r>
              <a:rPr lang="en-US" sz="4401">
                <a:solidFill>
                  <a:srgbClr val="E8E8E8"/>
                </a:solidFill>
                <a:latin typeface="TT Norms"/>
                <a:ea typeface="TT Norms"/>
                <a:cs typeface="TT Norms"/>
                <a:sym typeface="TT Norms"/>
              </a:rPr>
              <a:t>31 Now, I know many of us don’t have faith, and I don’t have faith to make all of His promises come to true—to pass. </a:t>
            </a:r>
            <a:r>
              <a:rPr lang="en-US" b="true" sz="4401">
                <a:solidFill>
                  <a:srgbClr val="E4C12B"/>
                </a:solidFill>
                <a:latin typeface="TT Norms Bold"/>
                <a:ea typeface="TT Norms Bold"/>
                <a:cs typeface="TT Norms Bold"/>
                <a:sym typeface="TT Norms Bold"/>
              </a:rPr>
              <a:t>But I sure wouldn’t stand in the way of somebody that did have that kind of faith</a:t>
            </a:r>
            <a:r>
              <a:rPr lang="en-US" sz="4401">
                <a:solidFill>
                  <a:srgbClr val="E8E8E8"/>
                </a:solidFill>
                <a:latin typeface="TT Norms"/>
                <a:ea typeface="TT Norms"/>
                <a:cs typeface="TT Norms"/>
                <a:sym typeface="TT Norms"/>
              </a:rPr>
              <a:t>. As I’ve often said, “I wished I had enough faith like Enoch had, to take a little afternoon walk and go up home with Him. I wished I could have that kind of faith.” But I…If I haven’t got it, I won’t stand in somebody else’s way that has got it. I’ll say, </a:t>
            </a:r>
          </a:p>
        </p:txBody>
      </p:sp>
      <p:sp>
        <p:nvSpPr>
          <p:cNvPr name="TextBox 3" id="3"/>
          <p:cNvSpPr txBox="true"/>
          <p:nvPr/>
        </p:nvSpPr>
        <p:spPr>
          <a:xfrm rot="0">
            <a:off x="3175766" y="8281670"/>
            <a:ext cx="11469710" cy="481330"/>
          </a:xfrm>
          <a:prstGeom prst="rect">
            <a:avLst/>
          </a:prstGeom>
        </p:spPr>
        <p:txBody>
          <a:bodyPr anchor="t" rtlCol="false" tIns="0" lIns="0" bIns="0" rIns="0">
            <a:spAutoFit/>
          </a:bodyPr>
          <a:lstStyle/>
          <a:p>
            <a:pPr algn="ctr">
              <a:lnSpc>
                <a:spcPts val="3919"/>
              </a:lnSpc>
              <a:spcBef>
                <a:spcPct val="0"/>
              </a:spcBef>
            </a:pPr>
            <a:r>
              <a:rPr lang="en-US" b="true" sz="2799" spc="363">
                <a:solidFill>
                  <a:srgbClr val="E8E8E8"/>
                </a:solidFill>
                <a:latin typeface="TT Norms Bold"/>
                <a:ea typeface="TT Norms Bold"/>
                <a:cs typeface="TT Norms Bold"/>
                <a:sym typeface="TT Norms Bold"/>
              </a:rPr>
              <a:t>62-0627 - WE WOULD SEE JESUS</a:t>
            </a:r>
          </a:p>
        </p:txBody>
      </p:sp>
    </p:spTree>
  </p:cSld>
  <p:clrMapOvr>
    <a:masterClrMapping/>
  </p:clrMapOvr>
</p:sld>
</file>

<file path=ppt/slides/slide16.xml><?xml version="1.0" encoding="utf-8"?>
<p:sld xmlns:p="http://schemas.openxmlformats.org/presentationml/2006/main" xmlns:a="http://schemas.openxmlformats.org/drawingml/2006/main">
  <p:cSld>
    <p:bg>
      <p:bgPr>
        <a:solidFill>
          <a:srgbClr val="3D3D3D"/>
        </a:solidFill>
      </p:bgPr>
    </p:bg>
    <p:spTree>
      <p:nvGrpSpPr>
        <p:cNvPr id="1" name=""/>
        <p:cNvGrpSpPr/>
        <p:nvPr/>
      </p:nvGrpSpPr>
      <p:grpSpPr>
        <a:xfrm>
          <a:off x="0" y="0"/>
          <a:ext cx="0" cy="0"/>
          <a:chOff x="0" y="0"/>
          <a:chExt cx="0" cy="0"/>
        </a:xfrm>
      </p:grpSpPr>
      <p:sp>
        <p:nvSpPr>
          <p:cNvPr name="TextBox 2" id="2"/>
          <p:cNvSpPr txBox="true"/>
          <p:nvPr/>
        </p:nvSpPr>
        <p:spPr>
          <a:xfrm rot="0">
            <a:off x="1667924" y="1378256"/>
            <a:ext cx="14952151" cy="5441274"/>
          </a:xfrm>
          <a:prstGeom prst="rect">
            <a:avLst/>
          </a:prstGeom>
        </p:spPr>
        <p:txBody>
          <a:bodyPr anchor="t" rtlCol="false" tIns="0" lIns="0" bIns="0" rIns="0">
            <a:spAutoFit/>
          </a:bodyPr>
          <a:lstStyle/>
          <a:p>
            <a:pPr algn="ctr">
              <a:lnSpc>
                <a:spcPts val="6162"/>
              </a:lnSpc>
              <a:spcBef>
                <a:spcPct val="0"/>
              </a:spcBef>
            </a:pPr>
            <a:r>
              <a:rPr lang="en-US" sz="4401">
                <a:solidFill>
                  <a:srgbClr val="E8E8E8"/>
                </a:solidFill>
                <a:latin typeface="TT Norms"/>
                <a:ea typeface="TT Norms"/>
                <a:cs typeface="TT Norms"/>
                <a:sym typeface="TT Norms"/>
              </a:rPr>
              <a:t>“Thank God for that precious brother or sister who has faith to walk right out of life without dying.” That would be wonderful. </a:t>
            </a:r>
            <a:r>
              <a:rPr lang="en-US" b="true" sz="4401">
                <a:solidFill>
                  <a:srgbClr val="E4C12B"/>
                </a:solidFill>
                <a:latin typeface="TT Norms Bold"/>
                <a:ea typeface="TT Norms Bold"/>
                <a:cs typeface="TT Norms Bold"/>
                <a:sym typeface="TT Norms Bold"/>
              </a:rPr>
              <a:t>But we believe that there’s coming a time that when there will be an afternoon or morning walk of some kind, and there’ll be many on earth will be caught away in the rapture at the coming of the Lord</a:t>
            </a:r>
            <a:r>
              <a:rPr lang="en-US" sz="4401">
                <a:solidFill>
                  <a:srgbClr val="E8E8E8"/>
                </a:solidFill>
                <a:latin typeface="TT Norms"/>
                <a:ea typeface="TT Norms"/>
                <a:cs typeface="TT Norms"/>
                <a:sym typeface="TT Norms"/>
              </a:rPr>
              <a:t>. And I believe we’re nearing that time. </a:t>
            </a:r>
          </a:p>
        </p:txBody>
      </p:sp>
      <p:sp>
        <p:nvSpPr>
          <p:cNvPr name="TextBox 3" id="3"/>
          <p:cNvSpPr txBox="true"/>
          <p:nvPr/>
        </p:nvSpPr>
        <p:spPr>
          <a:xfrm rot="0">
            <a:off x="3175766" y="8281670"/>
            <a:ext cx="11469710" cy="481330"/>
          </a:xfrm>
          <a:prstGeom prst="rect">
            <a:avLst/>
          </a:prstGeom>
        </p:spPr>
        <p:txBody>
          <a:bodyPr anchor="t" rtlCol="false" tIns="0" lIns="0" bIns="0" rIns="0">
            <a:spAutoFit/>
          </a:bodyPr>
          <a:lstStyle/>
          <a:p>
            <a:pPr algn="ctr">
              <a:lnSpc>
                <a:spcPts val="3919"/>
              </a:lnSpc>
              <a:spcBef>
                <a:spcPct val="0"/>
              </a:spcBef>
            </a:pPr>
            <a:r>
              <a:rPr lang="en-US" b="true" sz="2799" spc="363">
                <a:solidFill>
                  <a:srgbClr val="E8E8E8"/>
                </a:solidFill>
                <a:latin typeface="TT Norms Bold"/>
                <a:ea typeface="TT Norms Bold"/>
                <a:cs typeface="TT Norms Bold"/>
                <a:sym typeface="TT Norms Bold"/>
              </a:rPr>
              <a:t>62-0627 - WE WOULD SEE JESUS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EDEBE6"/>
        </a:solidFill>
      </p:bgPr>
    </p:bg>
    <p:spTree>
      <p:nvGrpSpPr>
        <p:cNvPr id="1" name=""/>
        <p:cNvGrpSpPr/>
        <p:nvPr/>
      </p:nvGrpSpPr>
      <p:grpSpPr>
        <a:xfrm>
          <a:off x="0" y="0"/>
          <a:ext cx="0" cy="0"/>
          <a:chOff x="0" y="0"/>
          <a:chExt cx="0" cy="0"/>
        </a:xfrm>
      </p:grpSpPr>
      <p:sp>
        <p:nvSpPr>
          <p:cNvPr name="Freeform 2" id="2"/>
          <p:cNvSpPr/>
          <p:nvPr/>
        </p:nvSpPr>
        <p:spPr>
          <a:xfrm flipH="false" flipV="false" rot="10733188">
            <a:off x="-1029720" y="-2828772"/>
            <a:ext cx="15877841" cy="6104635"/>
          </a:xfrm>
          <a:custGeom>
            <a:avLst/>
            <a:gdLst/>
            <a:ahLst/>
            <a:cxnLst/>
            <a:rect r="r" b="b" t="t" l="l"/>
            <a:pathLst>
              <a:path h="6104635" w="15877841">
                <a:moveTo>
                  <a:pt x="0" y="0"/>
                </a:moveTo>
                <a:lnTo>
                  <a:pt x="15877841" y="0"/>
                </a:lnTo>
                <a:lnTo>
                  <a:pt x="15877841" y="6104635"/>
                </a:lnTo>
                <a:lnTo>
                  <a:pt x="0" y="6104635"/>
                </a:lnTo>
                <a:lnTo>
                  <a:pt x="0" y="0"/>
                </a:lnTo>
                <a:close/>
              </a:path>
            </a:pathLst>
          </a:custGeom>
          <a:blipFill>
            <a:blip r:embed="rId3"/>
            <a:stretch>
              <a:fillRect l="0" t="0" r="-19711" b="-177891"/>
            </a:stretch>
          </a:blipFill>
        </p:spPr>
      </p:sp>
      <p:sp>
        <p:nvSpPr>
          <p:cNvPr name="AutoShape 3" id="3"/>
          <p:cNvSpPr/>
          <p:nvPr/>
        </p:nvSpPr>
        <p:spPr>
          <a:xfrm flipV="true">
            <a:off x="646552" y="676275"/>
            <a:ext cx="16994896" cy="0"/>
          </a:xfrm>
          <a:prstGeom prst="line">
            <a:avLst/>
          </a:prstGeom>
          <a:ln cap="flat" w="19050">
            <a:solidFill>
              <a:srgbClr val="212224"/>
            </a:solidFill>
            <a:prstDash val="solid"/>
            <a:headEnd type="none" len="sm" w="sm"/>
            <a:tailEnd type="none" len="sm" w="sm"/>
          </a:ln>
        </p:spPr>
      </p:sp>
      <p:sp>
        <p:nvSpPr>
          <p:cNvPr name="Freeform 4" id="4"/>
          <p:cNvSpPr/>
          <p:nvPr/>
        </p:nvSpPr>
        <p:spPr>
          <a:xfrm flipH="false" flipV="false" rot="0">
            <a:off x="2933318" y="7840840"/>
            <a:ext cx="15877841" cy="6104635"/>
          </a:xfrm>
          <a:custGeom>
            <a:avLst/>
            <a:gdLst/>
            <a:ahLst/>
            <a:cxnLst/>
            <a:rect r="r" b="b" t="t" l="l"/>
            <a:pathLst>
              <a:path h="6104635" w="15877841">
                <a:moveTo>
                  <a:pt x="0" y="0"/>
                </a:moveTo>
                <a:lnTo>
                  <a:pt x="15877841" y="0"/>
                </a:lnTo>
                <a:lnTo>
                  <a:pt x="15877841" y="6104635"/>
                </a:lnTo>
                <a:lnTo>
                  <a:pt x="0" y="6104635"/>
                </a:lnTo>
                <a:lnTo>
                  <a:pt x="0" y="0"/>
                </a:lnTo>
                <a:close/>
              </a:path>
            </a:pathLst>
          </a:custGeom>
          <a:blipFill>
            <a:blip r:embed="rId4"/>
            <a:stretch>
              <a:fillRect l="0" t="0" r="-19711" b="-177891"/>
            </a:stretch>
          </a:blipFill>
        </p:spPr>
      </p:sp>
      <p:sp>
        <p:nvSpPr>
          <p:cNvPr name="Freeform 5" id="5"/>
          <p:cNvSpPr/>
          <p:nvPr/>
        </p:nvSpPr>
        <p:spPr>
          <a:xfrm flipH="false" flipV="false" rot="0">
            <a:off x="4404899" y="4580401"/>
            <a:ext cx="9478202" cy="5706599"/>
          </a:xfrm>
          <a:custGeom>
            <a:avLst/>
            <a:gdLst/>
            <a:ahLst/>
            <a:cxnLst/>
            <a:rect r="r" b="b" t="t" l="l"/>
            <a:pathLst>
              <a:path h="5706599" w="9478202">
                <a:moveTo>
                  <a:pt x="0" y="0"/>
                </a:moveTo>
                <a:lnTo>
                  <a:pt x="9478202" y="0"/>
                </a:lnTo>
                <a:lnTo>
                  <a:pt x="9478202" y="5706599"/>
                </a:lnTo>
                <a:lnTo>
                  <a:pt x="0" y="5706599"/>
                </a:lnTo>
                <a:lnTo>
                  <a:pt x="0" y="0"/>
                </a:lnTo>
                <a:close/>
              </a:path>
            </a:pathLst>
          </a:custGeom>
          <a:blipFill>
            <a:blip r:embed="rId5"/>
            <a:stretch>
              <a:fillRect l="0" t="0" r="0" b="0"/>
            </a:stretch>
          </a:blipFill>
        </p:spPr>
      </p:sp>
      <p:sp>
        <p:nvSpPr>
          <p:cNvPr name="TextBox 6" id="6"/>
          <p:cNvSpPr txBox="true"/>
          <p:nvPr/>
        </p:nvSpPr>
        <p:spPr>
          <a:xfrm rot="0">
            <a:off x="1028700" y="2347486"/>
            <a:ext cx="15770007" cy="1553428"/>
          </a:xfrm>
          <a:prstGeom prst="rect">
            <a:avLst/>
          </a:prstGeom>
        </p:spPr>
        <p:txBody>
          <a:bodyPr anchor="t" rtlCol="false" tIns="0" lIns="0" bIns="0" rIns="0">
            <a:spAutoFit/>
          </a:bodyPr>
          <a:lstStyle/>
          <a:p>
            <a:pPr algn="ctr">
              <a:lnSpc>
                <a:spcPts val="6252"/>
              </a:lnSpc>
            </a:pPr>
            <a:r>
              <a:rPr lang="en-US" sz="4466">
                <a:solidFill>
                  <a:srgbClr val="494949"/>
                </a:solidFill>
                <a:latin typeface="TT Norms"/>
                <a:ea typeface="TT Norms"/>
                <a:cs typeface="TT Norms"/>
                <a:sym typeface="TT Norms"/>
              </a:rPr>
              <a:t>7 </a:t>
            </a:r>
            <a:r>
              <a:rPr lang="en-US" sz="4466" b="true">
                <a:solidFill>
                  <a:srgbClr val="494949"/>
                </a:solidFill>
                <a:latin typeface="TT Norms Bold"/>
                <a:ea typeface="TT Norms Bold"/>
                <a:cs typeface="TT Norms Bold"/>
                <a:sym typeface="TT Norms Bold"/>
              </a:rPr>
              <a:t>When a man's ways please the LORD</a:t>
            </a:r>
            <a:r>
              <a:rPr lang="en-US" sz="4466">
                <a:solidFill>
                  <a:srgbClr val="494949"/>
                </a:solidFill>
                <a:latin typeface="TT Norms"/>
                <a:ea typeface="TT Norms"/>
                <a:cs typeface="TT Norms"/>
                <a:sym typeface="TT Norms"/>
              </a:rPr>
              <a:t>, he maketh even his enemies to be at peace with him.</a:t>
            </a:r>
          </a:p>
        </p:txBody>
      </p:sp>
      <p:sp>
        <p:nvSpPr>
          <p:cNvPr name="TextBox 7" id="7"/>
          <p:cNvSpPr txBox="true"/>
          <p:nvPr/>
        </p:nvSpPr>
        <p:spPr>
          <a:xfrm rot="0">
            <a:off x="1288628" y="1257268"/>
            <a:ext cx="7382435" cy="785450"/>
          </a:xfrm>
          <a:prstGeom prst="rect">
            <a:avLst/>
          </a:prstGeom>
        </p:spPr>
        <p:txBody>
          <a:bodyPr anchor="t" rtlCol="false" tIns="0" lIns="0" bIns="0" rIns="0">
            <a:spAutoFit/>
          </a:bodyPr>
          <a:lstStyle/>
          <a:p>
            <a:pPr algn="l" marL="0" indent="0" lvl="0">
              <a:lnSpc>
                <a:spcPts val="5728"/>
              </a:lnSpc>
              <a:spcBef>
                <a:spcPct val="0"/>
              </a:spcBef>
            </a:pPr>
            <a:r>
              <a:rPr lang="en-US" b="true" sz="6365" spc="-190">
                <a:solidFill>
                  <a:srgbClr val="494949"/>
                </a:solidFill>
                <a:latin typeface="TT Ramillas Bold"/>
                <a:ea typeface="TT Ramillas Bold"/>
                <a:cs typeface="TT Ramillas Bold"/>
                <a:sym typeface="TT Ramillas Bold"/>
              </a:rPr>
              <a:t>Proverbs 16: 7</a:t>
            </a:r>
          </a:p>
        </p:txBody>
      </p:sp>
    </p:spTree>
  </p:cSld>
  <p:clrMapOvr>
    <a:masterClrMapping/>
  </p:clrMapOvr>
</p:sld>
</file>

<file path=ppt/slides/slide18.xml><?xml version="1.0" encoding="utf-8"?>
<p:sld xmlns:p="http://schemas.openxmlformats.org/presentationml/2006/main" xmlns:a="http://schemas.openxmlformats.org/drawingml/2006/main">
  <p:cSld>
    <p:bg>
      <p:bgPr>
        <a:solidFill>
          <a:srgbClr val="3D3D3D"/>
        </a:solidFill>
      </p:bgPr>
    </p:bg>
    <p:spTree>
      <p:nvGrpSpPr>
        <p:cNvPr id="1" name=""/>
        <p:cNvGrpSpPr/>
        <p:nvPr/>
      </p:nvGrpSpPr>
      <p:grpSpPr>
        <a:xfrm>
          <a:off x="0" y="0"/>
          <a:ext cx="0" cy="0"/>
          <a:chOff x="0" y="0"/>
          <a:chExt cx="0" cy="0"/>
        </a:xfrm>
      </p:grpSpPr>
      <p:sp>
        <p:nvSpPr>
          <p:cNvPr name="TextBox 2" id="2"/>
          <p:cNvSpPr txBox="true"/>
          <p:nvPr/>
        </p:nvSpPr>
        <p:spPr>
          <a:xfrm rot="0">
            <a:off x="1803541" y="2045376"/>
            <a:ext cx="14041581" cy="3098124"/>
          </a:xfrm>
          <a:prstGeom prst="rect">
            <a:avLst/>
          </a:prstGeom>
        </p:spPr>
        <p:txBody>
          <a:bodyPr anchor="t" rtlCol="false" tIns="0" lIns="0" bIns="0" rIns="0">
            <a:spAutoFit/>
          </a:bodyPr>
          <a:lstStyle/>
          <a:p>
            <a:pPr algn="ctr">
              <a:lnSpc>
                <a:spcPts val="6162"/>
              </a:lnSpc>
              <a:spcBef>
                <a:spcPct val="0"/>
              </a:spcBef>
            </a:pPr>
            <a:r>
              <a:rPr lang="en-US" sz="4401">
                <a:solidFill>
                  <a:srgbClr val="E8E8E8"/>
                </a:solidFill>
                <a:latin typeface="TT Norms"/>
                <a:ea typeface="TT Norms"/>
                <a:cs typeface="TT Norms"/>
                <a:sym typeface="TT Norms"/>
              </a:rPr>
              <a:t>158 </a:t>
            </a:r>
            <a:r>
              <a:rPr lang="en-US" b="true" sz="4401">
                <a:solidFill>
                  <a:srgbClr val="E4C12B"/>
                </a:solidFill>
                <a:latin typeface="TT Norms Bold"/>
                <a:ea typeface="TT Norms Bold"/>
                <a:cs typeface="TT Norms Bold"/>
                <a:sym typeface="TT Norms Bold"/>
              </a:rPr>
              <a:t>Abraham professed he was a pilgrim and a stranger.</a:t>
            </a:r>
            <a:r>
              <a:rPr lang="en-US" sz="4401">
                <a:solidFill>
                  <a:srgbClr val="E8E8E8"/>
                </a:solidFill>
                <a:latin typeface="TT Norms"/>
                <a:ea typeface="TT Norms"/>
                <a:cs typeface="TT Norms"/>
                <a:sym typeface="TT Norms"/>
              </a:rPr>
              <a:t> He had nothing to do; he knowed nobody on earth. He walked with God, because it was becoming to him, for he had seen Him. It was becoming to Abraham. </a:t>
            </a:r>
          </a:p>
        </p:txBody>
      </p:sp>
      <p:sp>
        <p:nvSpPr>
          <p:cNvPr name="TextBox 3" id="3"/>
          <p:cNvSpPr txBox="true"/>
          <p:nvPr/>
        </p:nvSpPr>
        <p:spPr>
          <a:xfrm rot="0">
            <a:off x="3409145" y="7003000"/>
            <a:ext cx="11469710" cy="976630"/>
          </a:xfrm>
          <a:prstGeom prst="rect">
            <a:avLst/>
          </a:prstGeom>
        </p:spPr>
        <p:txBody>
          <a:bodyPr anchor="t" rtlCol="false" tIns="0" lIns="0" bIns="0" rIns="0">
            <a:spAutoFit/>
          </a:bodyPr>
          <a:lstStyle/>
          <a:p>
            <a:pPr algn="ctr">
              <a:lnSpc>
                <a:spcPts val="3919"/>
              </a:lnSpc>
              <a:spcBef>
                <a:spcPct val="0"/>
              </a:spcBef>
            </a:pPr>
            <a:r>
              <a:rPr lang="en-US" b="true" sz="2799" spc="363">
                <a:solidFill>
                  <a:srgbClr val="E8E8E8"/>
                </a:solidFill>
                <a:latin typeface="TT Norms Bold"/>
                <a:ea typeface="TT Norms Bold"/>
                <a:cs typeface="TT Norms Bold"/>
                <a:sym typeface="TT Norms Bold"/>
              </a:rPr>
              <a:t>61-1001M - IT BECOMETH US TO FULFIL ALL RIGHTEOUSNESS</a:t>
            </a:r>
          </a:p>
        </p:txBody>
      </p:sp>
    </p:spTree>
  </p:cSld>
  <p:clrMapOvr>
    <a:masterClrMapping/>
  </p:clrMapOvr>
</p:sld>
</file>

<file path=ppt/slides/slide19.xml><?xml version="1.0" encoding="utf-8"?>
<p:sld xmlns:p="http://schemas.openxmlformats.org/presentationml/2006/main" xmlns:a="http://schemas.openxmlformats.org/drawingml/2006/main">
  <p:cSld>
    <p:bg>
      <p:bgPr>
        <a:solidFill>
          <a:srgbClr val="3D3D3D"/>
        </a:solidFill>
      </p:bgPr>
    </p:bg>
    <p:spTree>
      <p:nvGrpSpPr>
        <p:cNvPr id="1" name=""/>
        <p:cNvGrpSpPr/>
        <p:nvPr/>
      </p:nvGrpSpPr>
      <p:grpSpPr>
        <a:xfrm>
          <a:off x="0" y="0"/>
          <a:ext cx="0" cy="0"/>
          <a:chOff x="0" y="0"/>
          <a:chExt cx="0" cy="0"/>
        </a:xfrm>
      </p:grpSpPr>
      <p:sp>
        <p:nvSpPr>
          <p:cNvPr name="TextBox 2" id="2"/>
          <p:cNvSpPr txBox="true"/>
          <p:nvPr/>
        </p:nvSpPr>
        <p:spPr>
          <a:xfrm rot="0">
            <a:off x="1667924" y="2036967"/>
            <a:ext cx="14952151" cy="3879174"/>
          </a:xfrm>
          <a:prstGeom prst="rect">
            <a:avLst/>
          </a:prstGeom>
        </p:spPr>
        <p:txBody>
          <a:bodyPr anchor="t" rtlCol="false" tIns="0" lIns="0" bIns="0" rIns="0">
            <a:spAutoFit/>
          </a:bodyPr>
          <a:lstStyle/>
          <a:p>
            <a:pPr algn="ctr">
              <a:lnSpc>
                <a:spcPts val="6162"/>
              </a:lnSpc>
              <a:spcBef>
                <a:spcPct val="0"/>
              </a:spcBef>
            </a:pPr>
            <a:r>
              <a:rPr lang="en-US" sz="4401">
                <a:solidFill>
                  <a:srgbClr val="E8E8E8"/>
                </a:solidFill>
                <a:latin typeface="TT Norms"/>
                <a:ea typeface="TT Norms"/>
                <a:cs typeface="TT Norms"/>
                <a:sym typeface="TT Norms"/>
              </a:rPr>
              <a:t>302 Something happened the other day. You read, or heard the tape, “the seven thunders,” What Time Is It, Sir? See? It happened the other day. You know these things. </a:t>
            </a:r>
            <a:r>
              <a:rPr lang="en-US" b="true" sz="4401">
                <a:solidFill>
                  <a:srgbClr val="E4C12B"/>
                </a:solidFill>
                <a:latin typeface="TT Norms Bold"/>
                <a:ea typeface="TT Norms Bold"/>
                <a:cs typeface="TT Norms Bold"/>
                <a:sym typeface="TT Norms Bold"/>
              </a:rPr>
              <a:t>The time is at hand, church. The time is at hand</a:t>
            </a:r>
            <a:r>
              <a:rPr lang="en-US" sz="4401">
                <a:solidFill>
                  <a:srgbClr val="E8E8E8"/>
                </a:solidFill>
                <a:latin typeface="TT Norms"/>
                <a:ea typeface="TT Norms"/>
                <a:cs typeface="TT Norms"/>
                <a:sym typeface="TT Norms"/>
              </a:rPr>
              <a:t>. Don’t, don’t, don’t wait any longer. See? </a:t>
            </a:r>
          </a:p>
        </p:txBody>
      </p:sp>
      <p:sp>
        <p:nvSpPr>
          <p:cNvPr name="TextBox 3" id="3"/>
          <p:cNvSpPr txBox="true"/>
          <p:nvPr/>
        </p:nvSpPr>
        <p:spPr>
          <a:xfrm rot="0">
            <a:off x="3214513" y="7617727"/>
            <a:ext cx="11469710" cy="481330"/>
          </a:xfrm>
          <a:prstGeom prst="rect">
            <a:avLst/>
          </a:prstGeom>
        </p:spPr>
        <p:txBody>
          <a:bodyPr anchor="t" rtlCol="false" tIns="0" lIns="0" bIns="0" rIns="0">
            <a:spAutoFit/>
          </a:bodyPr>
          <a:lstStyle/>
          <a:p>
            <a:pPr algn="ctr">
              <a:lnSpc>
                <a:spcPts val="3919"/>
              </a:lnSpc>
              <a:spcBef>
                <a:spcPct val="0"/>
              </a:spcBef>
            </a:pPr>
            <a:r>
              <a:rPr lang="en-US" b="true" sz="2799" spc="363">
                <a:solidFill>
                  <a:srgbClr val="E8E8E8"/>
                </a:solidFill>
                <a:latin typeface="TT Norms Bold"/>
                <a:ea typeface="TT Norms Bold"/>
                <a:cs typeface="TT Norms Bold"/>
                <a:sym typeface="TT Norms Bold"/>
              </a:rPr>
              <a:t>63-0412E - GOD HIDING HIMSELF IN SIMPLICITY</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DEBE6"/>
        </a:solidFill>
      </p:bgPr>
    </p:bg>
    <p:spTree>
      <p:nvGrpSpPr>
        <p:cNvPr id="1" name=""/>
        <p:cNvGrpSpPr/>
        <p:nvPr/>
      </p:nvGrpSpPr>
      <p:grpSpPr>
        <a:xfrm>
          <a:off x="0" y="0"/>
          <a:ext cx="0" cy="0"/>
          <a:chOff x="0" y="0"/>
          <a:chExt cx="0" cy="0"/>
        </a:xfrm>
      </p:grpSpPr>
      <p:sp>
        <p:nvSpPr>
          <p:cNvPr name="Freeform 2" id="2"/>
          <p:cNvSpPr/>
          <p:nvPr/>
        </p:nvSpPr>
        <p:spPr>
          <a:xfrm flipH="false" flipV="false" rot="10733188">
            <a:off x="-1029720" y="-2828772"/>
            <a:ext cx="15877841" cy="6104635"/>
          </a:xfrm>
          <a:custGeom>
            <a:avLst/>
            <a:gdLst/>
            <a:ahLst/>
            <a:cxnLst/>
            <a:rect r="r" b="b" t="t" l="l"/>
            <a:pathLst>
              <a:path h="6104635" w="15877841">
                <a:moveTo>
                  <a:pt x="0" y="0"/>
                </a:moveTo>
                <a:lnTo>
                  <a:pt x="15877841" y="0"/>
                </a:lnTo>
                <a:lnTo>
                  <a:pt x="15877841" y="6104635"/>
                </a:lnTo>
                <a:lnTo>
                  <a:pt x="0" y="6104635"/>
                </a:lnTo>
                <a:lnTo>
                  <a:pt x="0" y="0"/>
                </a:lnTo>
                <a:close/>
              </a:path>
            </a:pathLst>
          </a:custGeom>
          <a:blipFill>
            <a:blip r:embed="rId3"/>
            <a:stretch>
              <a:fillRect l="0" t="0" r="-19711" b="-177891"/>
            </a:stretch>
          </a:blipFill>
        </p:spPr>
      </p:sp>
      <p:sp>
        <p:nvSpPr>
          <p:cNvPr name="AutoShape 3" id="3"/>
          <p:cNvSpPr/>
          <p:nvPr/>
        </p:nvSpPr>
        <p:spPr>
          <a:xfrm flipV="true">
            <a:off x="646552" y="522138"/>
            <a:ext cx="16994896" cy="0"/>
          </a:xfrm>
          <a:prstGeom prst="line">
            <a:avLst/>
          </a:prstGeom>
          <a:ln cap="flat" w="19050">
            <a:solidFill>
              <a:srgbClr val="212224"/>
            </a:solidFill>
            <a:prstDash val="solid"/>
            <a:headEnd type="none" len="sm" w="sm"/>
            <a:tailEnd type="none" len="sm" w="sm"/>
          </a:ln>
        </p:spPr>
      </p:sp>
      <p:sp>
        <p:nvSpPr>
          <p:cNvPr name="Freeform 4" id="4"/>
          <p:cNvSpPr/>
          <p:nvPr/>
        </p:nvSpPr>
        <p:spPr>
          <a:xfrm flipH="false" flipV="false" rot="0">
            <a:off x="2933318" y="7840840"/>
            <a:ext cx="15877841" cy="6104635"/>
          </a:xfrm>
          <a:custGeom>
            <a:avLst/>
            <a:gdLst/>
            <a:ahLst/>
            <a:cxnLst/>
            <a:rect r="r" b="b" t="t" l="l"/>
            <a:pathLst>
              <a:path h="6104635" w="15877841">
                <a:moveTo>
                  <a:pt x="0" y="0"/>
                </a:moveTo>
                <a:lnTo>
                  <a:pt x="15877841" y="0"/>
                </a:lnTo>
                <a:lnTo>
                  <a:pt x="15877841" y="6104635"/>
                </a:lnTo>
                <a:lnTo>
                  <a:pt x="0" y="6104635"/>
                </a:lnTo>
                <a:lnTo>
                  <a:pt x="0" y="0"/>
                </a:lnTo>
                <a:close/>
              </a:path>
            </a:pathLst>
          </a:custGeom>
          <a:blipFill>
            <a:blip r:embed="rId4"/>
            <a:stretch>
              <a:fillRect l="0" t="0" r="-19711" b="-177891"/>
            </a:stretch>
          </a:blipFill>
        </p:spPr>
      </p:sp>
      <p:sp>
        <p:nvSpPr>
          <p:cNvPr name="TextBox 5" id="5"/>
          <p:cNvSpPr txBox="true"/>
          <p:nvPr/>
        </p:nvSpPr>
        <p:spPr>
          <a:xfrm rot="0">
            <a:off x="1499673" y="2096519"/>
            <a:ext cx="15593039" cy="5775454"/>
          </a:xfrm>
          <a:prstGeom prst="rect">
            <a:avLst/>
          </a:prstGeom>
        </p:spPr>
        <p:txBody>
          <a:bodyPr anchor="t" rtlCol="false" tIns="0" lIns="0" bIns="0" rIns="0">
            <a:spAutoFit/>
          </a:bodyPr>
          <a:lstStyle/>
          <a:p>
            <a:pPr algn="ctr">
              <a:lnSpc>
                <a:spcPts val="5753"/>
              </a:lnSpc>
            </a:pPr>
            <a:r>
              <a:rPr lang="en-US" sz="4566">
                <a:solidFill>
                  <a:srgbClr val="494949"/>
                </a:solidFill>
                <a:latin typeface="TT Norms"/>
                <a:ea typeface="TT Norms"/>
                <a:cs typeface="TT Norms"/>
                <a:sym typeface="TT Norms"/>
              </a:rPr>
              <a:t>5. By faith [</a:t>
            </a:r>
            <a:r>
              <a:rPr lang="en-US" sz="4566" u="sng">
                <a:solidFill>
                  <a:srgbClr val="A41818"/>
                </a:solidFill>
                <a:latin typeface="TT Norms"/>
                <a:ea typeface="TT Norms"/>
                <a:cs typeface="TT Norms"/>
                <a:sym typeface="TT Norms"/>
              </a:rPr>
              <a:t>that pleased God</a:t>
            </a:r>
            <a:r>
              <a:rPr lang="en-US" sz="4566">
                <a:solidFill>
                  <a:srgbClr val="494949"/>
                </a:solidFill>
                <a:latin typeface="TT Norms"/>
                <a:ea typeface="TT Norms"/>
                <a:cs typeface="TT Norms"/>
                <a:sym typeface="TT Norms"/>
              </a:rPr>
              <a:t>] Enoch was translated that he should not see death; and was not found, because God had translated him: </a:t>
            </a:r>
            <a:r>
              <a:rPr lang="en-US" sz="4566" b="true">
                <a:solidFill>
                  <a:srgbClr val="494949"/>
                </a:solidFill>
                <a:latin typeface="TT Norms Bold"/>
                <a:ea typeface="TT Norms Bold"/>
                <a:cs typeface="TT Norms Bold"/>
                <a:sym typeface="TT Norms Bold"/>
              </a:rPr>
              <a:t>for before his translation he had this testimony, that he pleased God</a:t>
            </a:r>
          </a:p>
          <a:p>
            <a:pPr algn="ctr">
              <a:lnSpc>
                <a:spcPts val="5753"/>
              </a:lnSpc>
            </a:pPr>
          </a:p>
          <a:p>
            <a:pPr algn="ctr">
              <a:lnSpc>
                <a:spcPts val="5753"/>
              </a:lnSpc>
            </a:pPr>
            <a:r>
              <a:rPr lang="en-US" sz="4566">
                <a:solidFill>
                  <a:srgbClr val="494949"/>
                </a:solidFill>
                <a:latin typeface="TT Norms"/>
                <a:ea typeface="TT Norms"/>
                <a:cs typeface="TT Norms"/>
                <a:sym typeface="TT Norms"/>
              </a:rPr>
              <a:t>6 </a:t>
            </a:r>
            <a:r>
              <a:rPr lang="en-US" b="true" sz="4566" u="sng">
                <a:solidFill>
                  <a:srgbClr val="494949"/>
                </a:solidFill>
                <a:latin typeface="TT Norms Bold"/>
                <a:ea typeface="TT Norms Bold"/>
                <a:cs typeface="TT Norms Bold"/>
                <a:sym typeface="TT Norms Bold"/>
              </a:rPr>
              <a:t>But</a:t>
            </a:r>
            <a:r>
              <a:rPr lang="en-US" sz="4566" b="true">
                <a:solidFill>
                  <a:srgbClr val="494949"/>
                </a:solidFill>
                <a:latin typeface="TT Norms Bold"/>
                <a:ea typeface="TT Norms Bold"/>
                <a:cs typeface="TT Norms Bold"/>
                <a:sym typeface="TT Norms Bold"/>
              </a:rPr>
              <a:t> without faith it is impossible to please him</a:t>
            </a:r>
            <a:r>
              <a:rPr lang="en-US" sz="4566">
                <a:solidFill>
                  <a:srgbClr val="494949"/>
                </a:solidFill>
                <a:latin typeface="TT Norms"/>
                <a:ea typeface="TT Norms"/>
                <a:cs typeface="TT Norms"/>
                <a:sym typeface="TT Norms"/>
              </a:rPr>
              <a:t>: for he that cometh to God must believe that he is, and that he is a rewarder of them that diligently seek him</a:t>
            </a:r>
          </a:p>
        </p:txBody>
      </p:sp>
      <p:sp>
        <p:nvSpPr>
          <p:cNvPr name="TextBox 6" id="6"/>
          <p:cNvSpPr txBox="true"/>
          <p:nvPr/>
        </p:nvSpPr>
        <p:spPr>
          <a:xfrm rot="0">
            <a:off x="1493707" y="1028046"/>
            <a:ext cx="12509511" cy="772115"/>
          </a:xfrm>
          <a:prstGeom prst="rect">
            <a:avLst/>
          </a:prstGeom>
        </p:spPr>
        <p:txBody>
          <a:bodyPr anchor="t" rtlCol="false" tIns="0" lIns="0" bIns="0" rIns="0">
            <a:spAutoFit/>
          </a:bodyPr>
          <a:lstStyle/>
          <a:p>
            <a:pPr algn="l" marL="0" indent="0" lvl="0">
              <a:lnSpc>
                <a:spcPts val="5638"/>
              </a:lnSpc>
              <a:spcBef>
                <a:spcPct val="0"/>
              </a:spcBef>
            </a:pPr>
            <a:r>
              <a:rPr lang="en-US" b="true" sz="6265" spc="-187">
                <a:solidFill>
                  <a:srgbClr val="494949"/>
                </a:solidFill>
                <a:latin typeface="TT Ramillas Bold"/>
                <a:ea typeface="TT Ramillas Bold"/>
                <a:cs typeface="TT Ramillas Bold"/>
                <a:sym typeface="TT Ramillas Bold"/>
              </a:rPr>
              <a:t>Hebrews 11:5 - 6</a:t>
            </a:r>
          </a:p>
        </p:txBody>
      </p:sp>
    </p:spTree>
  </p:cSld>
  <p:clrMapOvr>
    <a:masterClrMapping/>
  </p:clrMapOvr>
</p:sld>
</file>

<file path=ppt/slides/slide20.xml><?xml version="1.0" encoding="utf-8"?>
<p:sld xmlns:p="http://schemas.openxmlformats.org/presentationml/2006/main" xmlns:a="http://schemas.openxmlformats.org/drawingml/2006/main">
  <p:cSld>
    <p:bg>
      <p:bgPr>
        <a:solidFill>
          <a:srgbClr val="3D3D3D"/>
        </a:solidFill>
      </p:bgPr>
    </p:bg>
    <p:spTree>
      <p:nvGrpSpPr>
        <p:cNvPr id="1" name=""/>
        <p:cNvGrpSpPr/>
        <p:nvPr/>
      </p:nvGrpSpPr>
      <p:grpSpPr>
        <a:xfrm>
          <a:off x="0" y="0"/>
          <a:ext cx="0" cy="0"/>
          <a:chOff x="0" y="0"/>
          <a:chExt cx="0" cy="0"/>
        </a:xfrm>
      </p:grpSpPr>
      <p:sp>
        <p:nvSpPr>
          <p:cNvPr name="TextBox 2" id="2"/>
          <p:cNvSpPr txBox="true"/>
          <p:nvPr/>
        </p:nvSpPr>
        <p:spPr>
          <a:xfrm rot="0">
            <a:off x="1667924" y="2036967"/>
            <a:ext cx="14952151" cy="3879174"/>
          </a:xfrm>
          <a:prstGeom prst="rect">
            <a:avLst/>
          </a:prstGeom>
        </p:spPr>
        <p:txBody>
          <a:bodyPr anchor="t" rtlCol="false" tIns="0" lIns="0" bIns="0" rIns="0">
            <a:spAutoFit/>
          </a:bodyPr>
          <a:lstStyle/>
          <a:p>
            <a:pPr algn="ctr">
              <a:lnSpc>
                <a:spcPts val="6162"/>
              </a:lnSpc>
              <a:spcBef>
                <a:spcPct val="0"/>
              </a:spcBef>
            </a:pPr>
            <a:r>
              <a:rPr lang="en-US" sz="4401">
                <a:solidFill>
                  <a:srgbClr val="E8E8E8"/>
                </a:solidFill>
                <a:latin typeface="TT Norms"/>
                <a:ea typeface="TT Norms"/>
                <a:cs typeface="TT Norms"/>
                <a:sym typeface="TT Norms"/>
              </a:rPr>
              <a:t>303 </a:t>
            </a:r>
            <a:r>
              <a:rPr lang="en-US" b="true" sz="4401">
                <a:solidFill>
                  <a:srgbClr val="E4C12B"/>
                </a:solidFill>
                <a:latin typeface="TT Norms Bold"/>
                <a:ea typeface="TT Norms Bold"/>
                <a:cs typeface="TT Norms Bold"/>
                <a:sym typeface="TT Norms Bold"/>
              </a:rPr>
              <a:t>How do you know the Rapture is not going on all the time?</a:t>
            </a:r>
            <a:r>
              <a:rPr lang="en-US" sz="4401">
                <a:solidFill>
                  <a:srgbClr val="E8E8E8"/>
                </a:solidFill>
                <a:latin typeface="TT Norms"/>
                <a:ea typeface="TT Norms"/>
                <a:cs typeface="TT Norms"/>
                <a:sym typeface="TT Norms"/>
              </a:rPr>
              <a:t> First thing you know, it’ll be past, one disappearing here and there. It’ll be gone, the first thing you know. And you’ll…Judgment will strike the world. You say, “Well, I—I thought this.” “It’s too late now.” </a:t>
            </a:r>
          </a:p>
        </p:txBody>
      </p:sp>
      <p:sp>
        <p:nvSpPr>
          <p:cNvPr name="TextBox 3" id="3"/>
          <p:cNvSpPr txBox="true"/>
          <p:nvPr/>
        </p:nvSpPr>
        <p:spPr>
          <a:xfrm rot="0">
            <a:off x="3214513" y="7617727"/>
            <a:ext cx="11469710" cy="481330"/>
          </a:xfrm>
          <a:prstGeom prst="rect">
            <a:avLst/>
          </a:prstGeom>
        </p:spPr>
        <p:txBody>
          <a:bodyPr anchor="t" rtlCol="false" tIns="0" lIns="0" bIns="0" rIns="0">
            <a:spAutoFit/>
          </a:bodyPr>
          <a:lstStyle/>
          <a:p>
            <a:pPr algn="ctr">
              <a:lnSpc>
                <a:spcPts val="3919"/>
              </a:lnSpc>
              <a:spcBef>
                <a:spcPct val="0"/>
              </a:spcBef>
            </a:pPr>
            <a:r>
              <a:rPr lang="en-US" b="true" sz="2799" spc="363">
                <a:solidFill>
                  <a:srgbClr val="E8E8E8"/>
                </a:solidFill>
                <a:latin typeface="TT Norms Bold"/>
                <a:ea typeface="TT Norms Bold"/>
                <a:cs typeface="TT Norms Bold"/>
                <a:sym typeface="TT Norms Bold"/>
              </a:rPr>
              <a:t>63-0412E - GOD HIDING HIMSELF IN SIMPLICITY</a:t>
            </a:r>
          </a:p>
        </p:txBody>
      </p:sp>
    </p:spTree>
  </p:cSld>
  <p:clrMapOvr>
    <a:masterClrMapping/>
  </p:clrMapOvr>
</p:sld>
</file>

<file path=ppt/slides/slide21.xml><?xml version="1.0" encoding="utf-8"?>
<p:sld xmlns:p="http://schemas.openxmlformats.org/presentationml/2006/main" xmlns:a="http://schemas.openxmlformats.org/drawingml/2006/main">
  <p:cSld>
    <p:bg>
      <p:bgPr>
        <a:solidFill>
          <a:srgbClr val="3D3D3D"/>
        </a:solidFill>
      </p:bgPr>
    </p:bg>
    <p:spTree>
      <p:nvGrpSpPr>
        <p:cNvPr id="1" name=""/>
        <p:cNvGrpSpPr/>
        <p:nvPr/>
      </p:nvGrpSpPr>
      <p:grpSpPr>
        <a:xfrm>
          <a:off x="0" y="0"/>
          <a:ext cx="0" cy="0"/>
          <a:chOff x="0" y="0"/>
          <a:chExt cx="0" cy="0"/>
        </a:xfrm>
      </p:grpSpPr>
      <p:sp>
        <p:nvSpPr>
          <p:cNvPr name="TextBox 2" id="2"/>
          <p:cNvSpPr txBox="true"/>
          <p:nvPr/>
        </p:nvSpPr>
        <p:spPr>
          <a:xfrm rot="0">
            <a:off x="1520264" y="1717035"/>
            <a:ext cx="14952151" cy="6222324"/>
          </a:xfrm>
          <a:prstGeom prst="rect">
            <a:avLst/>
          </a:prstGeom>
        </p:spPr>
        <p:txBody>
          <a:bodyPr anchor="t" rtlCol="false" tIns="0" lIns="0" bIns="0" rIns="0">
            <a:spAutoFit/>
          </a:bodyPr>
          <a:lstStyle/>
          <a:p>
            <a:pPr algn="ctr">
              <a:lnSpc>
                <a:spcPts val="6162"/>
              </a:lnSpc>
              <a:spcBef>
                <a:spcPct val="0"/>
              </a:spcBef>
            </a:pPr>
            <a:r>
              <a:rPr lang="en-US" b="true" sz="4401">
                <a:solidFill>
                  <a:srgbClr val="E4C12B"/>
                </a:solidFill>
                <a:latin typeface="TT Norms Bold"/>
                <a:ea typeface="TT Norms Bold"/>
                <a:cs typeface="TT Norms Bold"/>
                <a:sym typeface="TT Norms Bold"/>
              </a:rPr>
              <a:t>And one of these mornings, there’ll be a disappearing, and one of these nights, there’ll be a disappearing; and the church will be changed and caught up to meet Jesus in the air.</a:t>
            </a:r>
            <a:r>
              <a:rPr lang="en-US" sz="4401">
                <a:solidFill>
                  <a:srgbClr val="E8E8E8"/>
                </a:solidFill>
                <a:latin typeface="TT Norms"/>
                <a:ea typeface="TT Norms"/>
                <a:cs typeface="TT Norms"/>
                <a:sym typeface="TT Norms"/>
              </a:rPr>
              <a:t> And woe unto this bunch then. They’ll gnaw their tongues for pain, when the atomic sweeps into the nation, burns eyes out, and runs like water down, and tongues are gnawed for pain, and screaming, just one bomb bursting after another</a:t>
            </a:r>
          </a:p>
        </p:txBody>
      </p:sp>
      <p:sp>
        <p:nvSpPr>
          <p:cNvPr name="TextBox 3" id="3"/>
          <p:cNvSpPr txBox="true"/>
          <p:nvPr/>
        </p:nvSpPr>
        <p:spPr>
          <a:xfrm rot="0">
            <a:off x="3409145" y="8776970"/>
            <a:ext cx="11469710" cy="481330"/>
          </a:xfrm>
          <a:prstGeom prst="rect">
            <a:avLst/>
          </a:prstGeom>
        </p:spPr>
        <p:txBody>
          <a:bodyPr anchor="t" rtlCol="false" tIns="0" lIns="0" bIns="0" rIns="0">
            <a:spAutoFit/>
          </a:bodyPr>
          <a:lstStyle/>
          <a:p>
            <a:pPr algn="ctr">
              <a:lnSpc>
                <a:spcPts val="3919"/>
              </a:lnSpc>
              <a:spcBef>
                <a:spcPct val="0"/>
              </a:spcBef>
            </a:pPr>
            <a:r>
              <a:rPr lang="en-US" b="true" sz="2799" spc="363">
                <a:solidFill>
                  <a:srgbClr val="E8E8E8"/>
                </a:solidFill>
                <a:latin typeface="TT Norms Bold"/>
                <a:ea typeface="TT Norms Bold"/>
                <a:cs typeface="TT Norms Bold"/>
                <a:sym typeface="TT Norms Bold"/>
              </a:rPr>
              <a:t>61-0423 - ABRAHAM AND HIS SEED AFTER HIM</a:t>
            </a:r>
          </a:p>
        </p:txBody>
      </p:sp>
    </p:spTree>
  </p:cSld>
  <p:clrMapOvr>
    <a:masterClrMapping/>
  </p:clrMapOvr>
</p:sld>
</file>

<file path=ppt/slides/slide22.xml><?xml version="1.0" encoding="utf-8"?>
<p:sld xmlns:p="http://schemas.openxmlformats.org/presentationml/2006/main" xmlns:a="http://schemas.openxmlformats.org/drawingml/2006/main">
  <p:cSld>
    <p:bg>
      <p:bgPr>
        <a:solidFill>
          <a:srgbClr val="3D3D3D"/>
        </a:solidFill>
      </p:bgPr>
    </p:bg>
    <p:spTree>
      <p:nvGrpSpPr>
        <p:cNvPr id="1" name=""/>
        <p:cNvGrpSpPr/>
        <p:nvPr/>
      </p:nvGrpSpPr>
      <p:grpSpPr>
        <a:xfrm>
          <a:off x="0" y="0"/>
          <a:ext cx="0" cy="0"/>
          <a:chOff x="0" y="0"/>
          <a:chExt cx="0" cy="0"/>
        </a:xfrm>
      </p:grpSpPr>
      <p:sp>
        <p:nvSpPr>
          <p:cNvPr name="TextBox 2" id="2"/>
          <p:cNvSpPr txBox="true"/>
          <p:nvPr/>
        </p:nvSpPr>
        <p:spPr>
          <a:xfrm rot="0">
            <a:off x="1667924" y="2499319"/>
            <a:ext cx="14952151" cy="3098124"/>
          </a:xfrm>
          <a:prstGeom prst="rect">
            <a:avLst/>
          </a:prstGeom>
        </p:spPr>
        <p:txBody>
          <a:bodyPr anchor="t" rtlCol="false" tIns="0" lIns="0" bIns="0" rIns="0">
            <a:spAutoFit/>
          </a:bodyPr>
          <a:lstStyle/>
          <a:p>
            <a:pPr algn="ctr">
              <a:lnSpc>
                <a:spcPts val="6162"/>
              </a:lnSpc>
              <a:spcBef>
                <a:spcPct val="0"/>
              </a:spcBef>
            </a:pPr>
            <a:r>
              <a:rPr lang="en-US" sz="4401">
                <a:solidFill>
                  <a:srgbClr val="E8E8E8"/>
                </a:solidFill>
                <a:latin typeface="TT Norms"/>
                <a:ea typeface="TT Norms"/>
                <a:cs typeface="TT Norms"/>
                <a:sym typeface="TT Norms"/>
              </a:rPr>
              <a:t>86 </a:t>
            </a:r>
            <a:r>
              <a:rPr lang="en-US" b="true" sz="4401">
                <a:solidFill>
                  <a:srgbClr val="E4C12B"/>
                </a:solidFill>
                <a:latin typeface="TT Norms Bold"/>
                <a:ea typeface="TT Norms Bold"/>
                <a:cs typeface="TT Norms Bold"/>
                <a:sym typeface="TT Norms Bold"/>
              </a:rPr>
              <a:t>The next thing waiting is for that elected and called-out seed of Abraham, who’s recognized the manifestation of God among His people and standing and waiting</a:t>
            </a:r>
            <a:r>
              <a:rPr lang="en-US" sz="4401">
                <a:solidFill>
                  <a:srgbClr val="E8E8E8"/>
                </a:solidFill>
                <a:latin typeface="TT Norms"/>
                <a:ea typeface="TT Norms"/>
                <a:cs typeface="TT Norms"/>
                <a:sym typeface="TT Norms"/>
              </a:rPr>
              <a:t>. That’ll be the one that’ll be caught up to meet Him in the air. </a:t>
            </a:r>
          </a:p>
        </p:txBody>
      </p:sp>
      <p:sp>
        <p:nvSpPr>
          <p:cNvPr name="TextBox 3" id="3"/>
          <p:cNvSpPr txBox="true"/>
          <p:nvPr/>
        </p:nvSpPr>
        <p:spPr>
          <a:xfrm rot="0">
            <a:off x="3525388" y="7343306"/>
            <a:ext cx="11469710" cy="481330"/>
          </a:xfrm>
          <a:prstGeom prst="rect">
            <a:avLst/>
          </a:prstGeom>
        </p:spPr>
        <p:txBody>
          <a:bodyPr anchor="t" rtlCol="false" tIns="0" lIns="0" bIns="0" rIns="0">
            <a:spAutoFit/>
          </a:bodyPr>
          <a:lstStyle/>
          <a:p>
            <a:pPr algn="ctr">
              <a:lnSpc>
                <a:spcPts val="3919"/>
              </a:lnSpc>
              <a:spcBef>
                <a:spcPct val="0"/>
              </a:spcBef>
            </a:pPr>
            <a:r>
              <a:rPr lang="en-US" b="true" sz="2799" spc="363">
                <a:solidFill>
                  <a:srgbClr val="E8E8E8"/>
                </a:solidFill>
                <a:latin typeface="TT Norms Bold"/>
                <a:ea typeface="TT Norms Bold"/>
                <a:cs typeface="TT Norms Bold"/>
                <a:sym typeface="TT Norms Bold"/>
              </a:rPr>
              <a:t>61-0423 - ABRAHAM AND HIS SEED AFTER HIM</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EDEBE6"/>
        </a:solidFill>
      </p:bgPr>
    </p:bg>
    <p:spTree>
      <p:nvGrpSpPr>
        <p:cNvPr id="1" name=""/>
        <p:cNvGrpSpPr/>
        <p:nvPr/>
      </p:nvGrpSpPr>
      <p:grpSpPr>
        <a:xfrm>
          <a:off x="0" y="0"/>
          <a:ext cx="0" cy="0"/>
          <a:chOff x="0" y="0"/>
          <a:chExt cx="0" cy="0"/>
        </a:xfrm>
      </p:grpSpPr>
      <p:sp>
        <p:nvSpPr>
          <p:cNvPr name="Freeform 2" id="2"/>
          <p:cNvSpPr/>
          <p:nvPr/>
        </p:nvSpPr>
        <p:spPr>
          <a:xfrm flipH="false" flipV="false" rot="10733188">
            <a:off x="-1029720" y="-2828772"/>
            <a:ext cx="15877841" cy="6104635"/>
          </a:xfrm>
          <a:custGeom>
            <a:avLst/>
            <a:gdLst/>
            <a:ahLst/>
            <a:cxnLst/>
            <a:rect r="r" b="b" t="t" l="l"/>
            <a:pathLst>
              <a:path h="6104635" w="15877841">
                <a:moveTo>
                  <a:pt x="0" y="0"/>
                </a:moveTo>
                <a:lnTo>
                  <a:pt x="15877841" y="0"/>
                </a:lnTo>
                <a:lnTo>
                  <a:pt x="15877841" y="6104635"/>
                </a:lnTo>
                <a:lnTo>
                  <a:pt x="0" y="6104635"/>
                </a:lnTo>
                <a:lnTo>
                  <a:pt x="0" y="0"/>
                </a:lnTo>
                <a:close/>
              </a:path>
            </a:pathLst>
          </a:custGeom>
          <a:blipFill>
            <a:blip r:embed="rId3"/>
            <a:stretch>
              <a:fillRect l="0" t="0" r="-19711" b="-177891"/>
            </a:stretch>
          </a:blipFill>
        </p:spPr>
      </p:sp>
      <p:sp>
        <p:nvSpPr>
          <p:cNvPr name="AutoShape 3" id="3"/>
          <p:cNvSpPr/>
          <p:nvPr/>
        </p:nvSpPr>
        <p:spPr>
          <a:xfrm flipV="true">
            <a:off x="646552" y="676275"/>
            <a:ext cx="16994896" cy="0"/>
          </a:xfrm>
          <a:prstGeom prst="line">
            <a:avLst/>
          </a:prstGeom>
          <a:ln cap="flat" w="19050">
            <a:solidFill>
              <a:srgbClr val="212224"/>
            </a:solidFill>
            <a:prstDash val="solid"/>
            <a:headEnd type="none" len="sm" w="sm"/>
            <a:tailEnd type="none" len="sm" w="sm"/>
          </a:ln>
        </p:spPr>
      </p:sp>
      <p:sp>
        <p:nvSpPr>
          <p:cNvPr name="Freeform 4" id="4"/>
          <p:cNvSpPr/>
          <p:nvPr/>
        </p:nvSpPr>
        <p:spPr>
          <a:xfrm flipH="false" flipV="false" rot="0">
            <a:off x="2933318" y="7840840"/>
            <a:ext cx="15877841" cy="6104635"/>
          </a:xfrm>
          <a:custGeom>
            <a:avLst/>
            <a:gdLst/>
            <a:ahLst/>
            <a:cxnLst/>
            <a:rect r="r" b="b" t="t" l="l"/>
            <a:pathLst>
              <a:path h="6104635" w="15877841">
                <a:moveTo>
                  <a:pt x="0" y="0"/>
                </a:moveTo>
                <a:lnTo>
                  <a:pt x="15877841" y="0"/>
                </a:lnTo>
                <a:lnTo>
                  <a:pt x="15877841" y="6104635"/>
                </a:lnTo>
                <a:lnTo>
                  <a:pt x="0" y="6104635"/>
                </a:lnTo>
                <a:lnTo>
                  <a:pt x="0" y="0"/>
                </a:lnTo>
                <a:close/>
              </a:path>
            </a:pathLst>
          </a:custGeom>
          <a:blipFill>
            <a:blip r:embed="rId4"/>
            <a:stretch>
              <a:fillRect l="0" t="0" r="-19711" b="-177891"/>
            </a:stretch>
          </a:blipFill>
        </p:spPr>
      </p:sp>
      <p:sp>
        <p:nvSpPr>
          <p:cNvPr name="TextBox 5" id="5"/>
          <p:cNvSpPr txBox="true"/>
          <p:nvPr/>
        </p:nvSpPr>
        <p:spPr>
          <a:xfrm rot="0">
            <a:off x="1028700" y="2347486"/>
            <a:ext cx="15770007" cy="5506303"/>
          </a:xfrm>
          <a:prstGeom prst="rect">
            <a:avLst/>
          </a:prstGeom>
        </p:spPr>
        <p:txBody>
          <a:bodyPr anchor="t" rtlCol="false" tIns="0" lIns="0" bIns="0" rIns="0">
            <a:spAutoFit/>
          </a:bodyPr>
          <a:lstStyle/>
          <a:p>
            <a:pPr algn="ctr">
              <a:lnSpc>
                <a:spcPts val="6252"/>
              </a:lnSpc>
            </a:pPr>
            <a:r>
              <a:rPr lang="en-US" sz="4466">
                <a:solidFill>
                  <a:srgbClr val="494949"/>
                </a:solidFill>
                <a:latin typeface="TT Norms"/>
                <a:ea typeface="TT Norms"/>
                <a:cs typeface="TT Norms"/>
                <a:sym typeface="TT Norms"/>
              </a:rPr>
              <a:t>16 For the Lord himself shall descend from heaven with a shout, with the voice of the archangel, and with the trump of God: and the dead in Christ shall rise first: </a:t>
            </a:r>
          </a:p>
          <a:p>
            <a:pPr algn="ctr">
              <a:lnSpc>
                <a:spcPts val="6252"/>
              </a:lnSpc>
            </a:pPr>
            <a:r>
              <a:rPr lang="en-US" sz="4466">
                <a:solidFill>
                  <a:srgbClr val="494949"/>
                </a:solidFill>
                <a:latin typeface="TT Norms"/>
                <a:ea typeface="TT Norms"/>
                <a:cs typeface="TT Norms"/>
                <a:sym typeface="TT Norms"/>
              </a:rPr>
              <a:t>17 Then </a:t>
            </a:r>
            <a:r>
              <a:rPr lang="en-US" sz="4466" b="true">
                <a:solidFill>
                  <a:srgbClr val="494949"/>
                </a:solidFill>
                <a:latin typeface="TT Norms Bold"/>
                <a:ea typeface="TT Norms Bold"/>
                <a:cs typeface="TT Norms Bold"/>
                <a:sym typeface="TT Norms Bold"/>
              </a:rPr>
              <a:t>we which are alive and remain shall be caught up together with them in the clouds, to meet the Lord in the air</a:t>
            </a:r>
            <a:r>
              <a:rPr lang="en-US" sz="4466">
                <a:solidFill>
                  <a:srgbClr val="494949"/>
                </a:solidFill>
                <a:latin typeface="TT Norms"/>
                <a:ea typeface="TT Norms"/>
                <a:cs typeface="TT Norms"/>
                <a:sym typeface="TT Norms"/>
              </a:rPr>
              <a:t>: and so shall we ever be with the Lord. </a:t>
            </a:r>
          </a:p>
          <a:p>
            <a:pPr algn="ctr">
              <a:lnSpc>
                <a:spcPts val="6252"/>
              </a:lnSpc>
            </a:pPr>
            <a:r>
              <a:rPr lang="en-US" sz="4466">
                <a:solidFill>
                  <a:srgbClr val="494949"/>
                </a:solidFill>
                <a:latin typeface="TT Norms"/>
                <a:ea typeface="TT Norms"/>
                <a:cs typeface="TT Norms"/>
                <a:sym typeface="TT Norms"/>
              </a:rPr>
              <a:t>18 </a:t>
            </a:r>
            <a:r>
              <a:rPr lang="en-US" sz="4466" b="true">
                <a:solidFill>
                  <a:srgbClr val="494949"/>
                </a:solidFill>
                <a:latin typeface="TT Norms Bold"/>
                <a:ea typeface="TT Norms Bold"/>
                <a:cs typeface="TT Norms Bold"/>
                <a:sym typeface="TT Norms Bold"/>
              </a:rPr>
              <a:t>Wherefore comfort one another with these words</a:t>
            </a:r>
            <a:r>
              <a:rPr lang="en-US" sz="4466">
                <a:solidFill>
                  <a:srgbClr val="494949"/>
                </a:solidFill>
                <a:latin typeface="TT Norms"/>
                <a:ea typeface="TT Norms"/>
                <a:cs typeface="TT Norms"/>
                <a:sym typeface="TT Norms"/>
              </a:rPr>
              <a:t>.</a:t>
            </a:r>
          </a:p>
        </p:txBody>
      </p:sp>
      <p:sp>
        <p:nvSpPr>
          <p:cNvPr name="TextBox 6" id="6"/>
          <p:cNvSpPr txBox="true"/>
          <p:nvPr/>
        </p:nvSpPr>
        <p:spPr>
          <a:xfrm rot="0">
            <a:off x="1288628" y="1257268"/>
            <a:ext cx="9087334" cy="785450"/>
          </a:xfrm>
          <a:prstGeom prst="rect">
            <a:avLst/>
          </a:prstGeom>
        </p:spPr>
        <p:txBody>
          <a:bodyPr anchor="t" rtlCol="false" tIns="0" lIns="0" bIns="0" rIns="0">
            <a:spAutoFit/>
          </a:bodyPr>
          <a:lstStyle/>
          <a:p>
            <a:pPr algn="l" marL="0" indent="0" lvl="0">
              <a:lnSpc>
                <a:spcPts val="5728"/>
              </a:lnSpc>
              <a:spcBef>
                <a:spcPct val="0"/>
              </a:spcBef>
            </a:pPr>
            <a:r>
              <a:rPr lang="en-US" b="true" sz="6365" spc="-190">
                <a:solidFill>
                  <a:srgbClr val="494949"/>
                </a:solidFill>
                <a:latin typeface="TT Ramillas Bold"/>
                <a:ea typeface="TT Ramillas Bold"/>
                <a:cs typeface="TT Ramillas Bold"/>
                <a:sym typeface="TT Ramillas Bold"/>
              </a:rPr>
              <a:t>1 Thessalonians 4: 16 - 18</a:t>
            </a:r>
          </a:p>
        </p:txBody>
      </p:sp>
    </p:spTree>
  </p:cSld>
  <p:clrMapOvr>
    <a:masterClrMapping/>
  </p:clrMapOvr>
</p:sld>
</file>

<file path=ppt/slides/slide3.xml><?xml version="1.0" encoding="utf-8"?>
<p:sld xmlns:p="http://schemas.openxmlformats.org/presentationml/2006/main" xmlns:a="http://schemas.openxmlformats.org/drawingml/2006/main">
  <p:cSld>
    <p:bg>
      <p:bgPr>
        <a:solidFill>
          <a:srgbClr val="3D3D3D"/>
        </a:solidFill>
      </p:bgPr>
    </p:bg>
    <p:spTree>
      <p:nvGrpSpPr>
        <p:cNvPr id="1" name=""/>
        <p:cNvGrpSpPr/>
        <p:nvPr/>
      </p:nvGrpSpPr>
      <p:grpSpPr>
        <a:xfrm>
          <a:off x="0" y="0"/>
          <a:ext cx="0" cy="0"/>
          <a:chOff x="0" y="0"/>
          <a:chExt cx="0" cy="0"/>
        </a:xfrm>
      </p:grpSpPr>
      <p:sp>
        <p:nvSpPr>
          <p:cNvPr name="TextBox 2" id="2"/>
          <p:cNvSpPr txBox="true"/>
          <p:nvPr/>
        </p:nvSpPr>
        <p:spPr>
          <a:xfrm rot="0">
            <a:off x="2171644" y="1881976"/>
            <a:ext cx="14370936" cy="3879174"/>
          </a:xfrm>
          <a:prstGeom prst="rect">
            <a:avLst/>
          </a:prstGeom>
        </p:spPr>
        <p:txBody>
          <a:bodyPr anchor="t" rtlCol="false" tIns="0" lIns="0" bIns="0" rIns="0">
            <a:spAutoFit/>
          </a:bodyPr>
          <a:lstStyle/>
          <a:p>
            <a:pPr algn="ctr">
              <a:lnSpc>
                <a:spcPts val="6162"/>
              </a:lnSpc>
              <a:spcBef>
                <a:spcPct val="0"/>
              </a:spcBef>
            </a:pPr>
            <a:r>
              <a:rPr lang="en-US" sz="4401">
                <a:solidFill>
                  <a:srgbClr val="E8E8E8"/>
                </a:solidFill>
                <a:latin typeface="TT Norms"/>
                <a:ea typeface="TT Norms"/>
                <a:cs typeface="TT Norms"/>
                <a:sym typeface="TT Norms"/>
              </a:rPr>
              <a:t>281 There’s others that did the same thing. Look at Enoch. He walked with God for five hundred years, and then he had a testimony that “</a:t>
            </a:r>
            <a:r>
              <a:rPr lang="en-US" b="true" sz="4401">
                <a:solidFill>
                  <a:srgbClr val="E4C12B"/>
                </a:solidFill>
                <a:latin typeface="TT Norms Bold"/>
                <a:ea typeface="TT Norms Bold"/>
                <a:cs typeface="TT Norms Bold"/>
                <a:sym typeface="TT Norms Bold"/>
              </a:rPr>
              <a:t>He pleased God.” God had </a:t>
            </a:r>
            <a:r>
              <a:rPr lang="en-US" b="true" sz="4401" u="sng">
                <a:solidFill>
                  <a:srgbClr val="E4C12B"/>
                </a:solidFill>
                <a:latin typeface="TT Norms Bold"/>
                <a:ea typeface="TT Norms Bold"/>
                <a:cs typeface="TT Norms Bold"/>
                <a:sym typeface="TT Norms Bold"/>
              </a:rPr>
              <a:t>verified it</a:t>
            </a:r>
            <a:r>
              <a:rPr lang="en-US" sz="4401">
                <a:solidFill>
                  <a:srgbClr val="E8E8E8"/>
                </a:solidFill>
                <a:latin typeface="TT Norms"/>
                <a:ea typeface="TT Norms"/>
                <a:cs typeface="TT Norms"/>
                <a:sym typeface="TT Norms"/>
              </a:rPr>
              <a:t>, and said, “There’s no need of you dying, just come on up Home this afternoon.” And he went up.</a:t>
            </a:r>
          </a:p>
        </p:txBody>
      </p:sp>
      <p:sp>
        <p:nvSpPr>
          <p:cNvPr name="TextBox 3" id="3"/>
          <p:cNvSpPr txBox="true"/>
          <p:nvPr/>
        </p:nvSpPr>
        <p:spPr>
          <a:xfrm rot="0">
            <a:off x="3975283" y="6927904"/>
            <a:ext cx="8805433" cy="481330"/>
          </a:xfrm>
          <a:prstGeom prst="rect">
            <a:avLst/>
          </a:prstGeom>
        </p:spPr>
        <p:txBody>
          <a:bodyPr anchor="t" rtlCol="false" tIns="0" lIns="0" bIns="0" rIns="0">
            <a:spAutoFit/>
          </a:bodyPr>
          <a:lstStyle/>
          <a:p>
            <a:pPr algn="ctr">
              <a:lnSpc>
                <a:spcPts val="3919"/>
              </a:lnSpc>
              <a:spcBef>
                <a:spcPct val="0"/>
              </a:spcBef>
            </a:pPr>
            <a:r>
              <a:rPr lang="en-US" b="true" sz="2799" spc="363">
                <a:solidFill>
                  <a:srgbClr val="E8E8E8"/>
                </a:solidFill>
                <a:latin typeface="TT Norms Bold"/>
                <a:ea typeface="TT Norms Bold"/>
                <a:cs typeface="TT Norms Bold"/>
                <a:sym typeface="TT Norms Bold"/>
              </a:rPr>
              <a:t>65-1207 - LEADERSHIP</a:t>
            </a:r>
          </a:p>
        </p:txBody>
      </p:sp>
    </p:spTree>
  </p:cSld>
  <p:clrMapOvr>
    <a:masterClrMapping/>
  </p:clrMapOvr>
</p:sld>
</file>

<file path=ppt/slides/slide4.xml><?xml version="1.0" encoding="utf-8"?>
<p:sld xmlns:p="http://schemas.openxmlformats.org/presentationml/2006/main" xmlns:a="http://schemas.openxmlformats.org/drawingml/2006/main">
  <p:cSld>
    <p:bg>
      <p:bgPr>
        <a:solidFill>
          <a:srgbClr val="3D3D3D"/>
        </a:solidFill>
      </p:bgPr>
    </p:bg>
    <p:spTree>
      <p:nvGrpSpPr>
        <p:cNvPr id="1" name=""/>
        <p:cNvGrpSpPr/>
        <p:nvPr/>
      </p:nvGrpSpPr>
      <p:grpSpPr>
        <a:xfrm>
          <a:off x="0" y="0"/>
          <a:ext cx="0" cy="0"/>
          <a:chOff x="0" y="0"/>
          <a:chExt cx="0" cy="0"/>
        </a:xfrm>
      </p:grpSpPr>
      <p:sp>
        <p:nvSpPr>
          <p:cNvPr name="TextBox 2" id="2"/>
          <p:cNvSpPr txBox="true"/>
          <p:nvPr/>
        </p:nvSpPr>
        <p:spPr>
          <a:xfrm rot="0">
            <a:off x="1667924" y="1378256"/>
            <a:ext cx="14952151" cy="6222324"/>
          </a:xfrm>
          <a:prstGeom prst="rect">
            <a:avLst/>
          </a:prstGeom>
        </p:spPr>
        <p:txBody>
          <a:bodyPr anchor="t" rtlCol="false" tIns="0" lIns="0" bIns="0" rIns="0">
            <a:spAutoFit/>
          </a:bodyPr>
          <a:lstStyle/>
          <a:p>
            <a:pPr algn="ctr">
              <a:lnSpc>
                <a:spcPts val="6162"/>
              </a:lnSpc>
              <a:spcBef>
                <a:spcPct val="0"/>
              </a:spcBef>
            </a:pPr>
            <a:r>
              <a:rPr lang="en-US" sz="4401">
                <a:solidFill>
                  <a:srgbClr val="E8E8E8"/>
                </a:solidFill>
                <a:latin typeface="TT Norms"/>
                <a:ea typeface="TT Norms"/>
                <a:cs typeface="TT Norms"/>
                <a:sym typeface="TT Norms"/>
              </a:rPr>
              <a:t>173 Let’s take another man with this </a:t>
            </a:r>
            <a:r>
              <a:rPr lang="en-US" b="true" sz="4401">
                <a:solidFill>
                  <a:srgbClr val="E4C12B"/>
                </a:solidFill>
                <a:latin typeface="TT Norms Bold"/>
                <a:ea typeface="TT Norms Bold"/>
                <a:cs typeface="TT Norms Bold"/>
                <a:sym typeface="TT Norms Bold"/>
              </a:rPr>
              <a:t>quickening power</a:t>
            </a:r>
            <a:r>
              <a:rPr lang="en-US" sz="4401">
                <a:solidFill>
                  <a:srgbClr val="E8E8E8"/>
                </a:solidFill>
                <a:latin typeface="TT Norms"/>
                <a:ea typeface="TT Norms"/>
                <a:cs typeface="TT Norms"/>
                <a:sym typeface="TT Norms"/>
              </a:rPr>
              <a:t>. There was a man way long ago, by the name of Enoch. When a new thing come along, when something come along and said, “Well, now we have to go back to the old school, or this, that, or the other,” Enoch walked with God. </a:t>
            </a:r>
            <a:r>
              <a:rPr lang="en-US" b="true" sz="4401">
                <a:solidFill>
                  <a:srgbClr val="E4C12B"/>
                </a:solidFill>
                <a:latin typeface="TT Norms Bold"/>
                <a:ea typeface="TT Norms Bold"/>
                <a:cs typeface="TT Norms Bold"/>
                <a:sym typeface="TT Norms Bold"/>
              </a:rPr>
              <a:t>Whatever God said do, Enoch never missed one Word. He walked with God</a:t>
            </a:r>
            <a:r>
              <a:rPr lang="en-US" sz="4401">
                <a:solidFill>
                  <a:srgbClr val="E8E8E8"/>
                </a:solidFill>
                <a:latin typeface="TT Norms"/>
                <a:ea typeface="TT Norms"/>
                <a:cs typeface="TT Norms"/>
                <a:sym typeface="TT Norms"/>
              </a:rPr>
              <a:t>. What was he? He was a son of God. He was an eagle that had been called to that day. </a:t>
            </a:r>
          </a:p>
        </p:txBody>
      </p:sp>
      <p:sp>
        <p:nvSpPr>
          <p:cNvPr name="TextBox 3" id="3"/>
          <p:cNvSpPr txBox="true"/>
          <p:nvPr/>
        </p:nvSpPr>
        <p:spPr>
          <a:xfrm rot="0">
            <a:off x="3723423" y="8148456"/>
            <a:ext cx="8805433" cy="481330"/>
          </a:xfrm>
          <a:prstGeom prst="rect">
            <a:avLst/>
          </a:prstGeom>
        </p:spPr>
        <p:txBody>
          <a:bodyPr anchor="t" rtlCol="false" tIns="0" lIns="0" bIns="0" rIns="0">
            <a:spAutoFit/>
          </a:bodyPr>
          <a:lstStyle/>
          <a:p>
            <a:pPr algn="ctr">
              <a:lnSpc>
                <a:spcPts val="3919"/>
              </a:lnSpc>
              <a:spcBef>
                <a:spcPct val="0"/>
              </a:spcBef>
            </a:pPr>
            <a:r>
              <a:rPr lang="en-US" b="true" sz="2799" spc="363">
                <a:solidFill>
                  <a:srgbClr val="E8E8E8"/>
                </a:solidFill>
                <a:latin typeface="TT Norms Bold"/>
                <a:ea typeface="TT Norms Bold"/>
                <a:cs typeface="TT Norms Bold"/>
                <a:sym typeface="TT Norms Bold"/>
              </a:rPr>
              <a:t>   65-0410 - THE EASTER SEAL</a:t>
            </a:r>
          </a:p>
        </p:txBody>
      </p:sp>
    </p:spTree>
  </p:cSld>
  <p:clrMapOvr>
    <a:masterClrMapping/>
  </p:clrMapOvr>
</p:sld>
</file>

<file path=ppt/slides/slide5.xml><?xml version="1.0" encoding="utf-8"?>
<p:sld xmlns:p="http://schemas.openxmlformats.org/presentationml/2006/main" xmlns:a="http://schemas.openxmlformats.org/drawingml/2006/main">
  <p:cSld>
    <p:bg>
      <p:bgPr>
        <a:solidFill>
          <a:srgbClr val="3D3D3D"/>
        </a:solidFill>
      </p:bgPr>
    </p:bg>
    <p:spTree>
      <p:nvGrpSpPr>
        <p:cNvPr id="1" name=""/>
        <p:cNvGrpSpPr/>
        <p:nvPr/>
      </p:nvGrpSpPr>
      <p:grpSpPr>
        <a:xfrm>
          <a:off x="0" y="0"/>
          <a:ext cx="0" cy="0"/>
          <a:chOff x="0" y="0"/>
          <a:chExt cx="0" cy="0"/>
        </a:xfrm>
      </p:grpSpPr>
      <p:sp>
        <p:nvSpPr>
          <p:cNvPr name="TextBox 2" id="2"/>
          <p:cNvSpPr txBox="true"/>
          <p:nvPr/>
        </p:nvSpPr>
        <p:spPr>
          <a:xfrm rot="0">
            <a:off x="1667924" y="1686630"/>
            <a:ext cx="14952151" cy="4660224"/>
          </a:xfrm>
          <a:prstGeom prst="rect">
            <a:avLst/>
          </a:prstGeom>
        </p:spPr>
        <p:txBody>
          <a:bodyPr anchor="t" rtlCol="false" tIns="0" lIns="0" bIns="0" rIns="0">
            <a:spAutoFit/>
          </a:bodyPr>
          <a:lstStyle/>
          <a:p>
            <a:pPr algn="ctr">
              <a:lnSpc>
                <a:spcPts val="6162"/>
              </a:lnSpc>
              <a:spcBef>
                <a:spcPct val="0"/>
              </a:spcBef>
            </a:pPr>
            <a:r>
              <a:rPr lang="en-US" sz="4401">
                <a:solidFill>
                  <a:srgbClr val="E8E8E8"/>
                </a:solidFill>
                <a:latin typeface="TT Norms"/>
                <a:ea typeface="TT Norms"/>
                <a:cs typeface="TT Norms"/>
                <a:sym typeface="TT Norms"/>
              </a:rPr>
              <a:t>174 </a:t>
            </a:r>
            <a:r>
              <a:rPr lang="en-US" b="true" sz="4401">
                <a:solidFill>
                  <a:srgbClr val="E4C12B"/>
                </a:solidFill>
                <a:latin typeface="TT Norms Bold"/>
                <a:ea typeface="TT Norms Bold"/>
                <a:cs typeface="TT Norms Bold"/>
                <a:sym typeface="TT Norms Bold"/>
              </a:rPr>
              <a:t>And when come time</a:t>
            </a:r>
            <a:r>
              <a:rPr lang="en-US" sz="4401">
                <a:solidFill>
                  <a:srgbClr val="E8E8E8"/>
                </a:solidFill>
                <a:latin typeface="TT Norms"/>
                <a:ea typeface="TT Norms"/>
                <a:cs typeface="TT Norms"/>
                <a:sym typeface="TT Norms"/>
              </a:rPr>
              <a:t>, he was so full of that quickening power! Remember, </a:t>
            </a:r>
            <a:r>
              <a:rPr lang="en-US" b="true" sz="4401">
                <a:solidFill>
                  <a:srgbClr val="E4C12B"/>
                </a:solidFill>
                <a:latin typeface="TT Norms Bold"/>
                <a:ea typeface="TT Norms Bold"/>
                <a:cs typeface="TT Norms Bold"/>
                <a:sym typeface="TT Norms Bold"/>
              </a:rPr>
              <a:t>he had walked five hundred years, or more, before God, and </a:t>
            </a:r>
            <a:r>
              <a:rPr lang="en-US" b="true" sz="4401" u="sng">
                <a:solidFill>
                  <a:srgbClr val="E4C12B"/>
                </a:solidFill>
                <a:latin typeface="TT Norms Bold"/>
                <a:ea typeface="TT Norms Bold"/>
                <a:cs typeface="TT Norms Bold"/>
                <a:sym typeface="TT Norms Bold"/>
              </a:rPr>
              <a:t>not one time</a:t>
            </a:r>
            <a:r>
              <a:rPr lang="en-US" b="true" sz="4401">
                <a:solidFill>
                  <a:srgbClr val="E4C12B"/>
                </a:solidFill>
                <a:latin typeface="TT Norms Bold"/>
                <a:ea typeface="TT Norms Bold"/>
                <a:cs typeface="TT Norms Bold"/>
                <a:sym typeface="TT Norms Bold"/>
              </a:rPr>
              <a:t> had he missed His Word</a:t>
            </a:r>
            <a:r>
              <a:rPr lang="en-US" sz="4401">
                <a:solidFill>
                  <a:srgbClr val="E8E8E8"/>
                </a:solidFill>
                <a:latin typeface="TT Norms"/>
                <a:ea typeface="TT Norms"/>
                <a:cs typeface="TT Norms"/>
                <a:sym typeface="TT Norms"/>
              </a:rPr>
              <a:t>. Not one time did he misbehave himself. Not one time did he do </a:t>
            </a:r>
            <a:r>
              <a:rPr lang="en-US" b="true" sz="4401" u="sng">
                <a:solidFill>
                  <a:srgbClr val="E8E8E8"/>
                </a:solidFill>
                <a:latin typeface="TT Norms Bold"/>
                <a:ea typeface="TT Norms Bold"/>
                <a:cs typeface="TT Norms Bold"/>
                <a:sym typeface="TT Norms Bold"/>
              </a:rPr>
              <a:t>but kept the testimony</a:t>
            </a:r>
            <a:r>
              <a:rPr lang="en-US" sz="4401">
                <a:solidFill>
                  <a:srgbClr val="E8E8E8"/>
                </a:solidFill>
                <a:latin typeface="TT Norms"/>
                <a:ea typeface="TT Norms"/>
                <a:cs typeface="TT Norms"/>
                <a:sym typeface="TT Norms"/>
              </a:rPr>
              <a:t>. Everything that God told him to do, he went and done it. </a:t>
            </a:r>
          </a:p>
        </p:txBody>
      </p:sp>
      <p:sp>
        <p:nvSpPr>
          <p:cNvPr name="TextBox 3" id="3"/>
          <p:cNvSpPr txBox="true"/>
          <p:nvPr/>
        </p:nvSpPr>
        <p:spPr>
          <a:xfrm rot="0">
            <a:off x="3723423" y="8148456"/>
            <a:ext cx="8805433" cy="481330"/>
          </a:xfrm>
          <a:prstGeom prst="rect">
            <a:avLst/>
          </a:prstGeom>
        </p:spPr>
        <p:txBody>
          <a:bodyPr anchor="t" rtlCol="false" tIns="0" lIns="0" bIns="0" rIns="0">
            <a:spAutoFit/>
          </a:bodyPr>
          <a:lstStyle/>
          <a:p>
            <a:pPr algn="ctr">
              <a:lnSpc>
                <a:spcPts val="3919"/>
              </a:lnSpc>
              <a:spcBef>
                <a:spcPct val="0"/>
              </a:spcBef>
            </a:pPr>
            <a:r>
              <a:rPr lang="en-US" b="true" sz="2799" spc="363">
                <a:solidFill>
                  <a:srgbClr val="E8E8E8"/>
                </a:solidFill>
                <a:latin typeface="TT Norms Bold"/>
                <a:ea typeface="TT Norms Bold"/>
                <a:cs typeface="TT Norms Bold"/>
                <a:sym typeface="TT Norms Bold"/>
              </a:rPr>
              <a:t>   65-0410 - THE EASTER SEAL</a:t>
            </a:r>
          </a:p>
        </p:txBody>
      </p:sp>
    </p:spTree>
  </p:cSld>
  <p:clrMapOvr>
    <a:masterClrMapping/>
  </p:clrMapOvr>
</p:sld>
</file>

<file path=ppt/slides/slide6.xml><?xml version="1.0" encoding="utf-8"?>
<p:sld xmlns:p="http://schemas.openxmlformats.org/presentationml/2006/main" xmlns:a="http://schemas.openxmlformats.org/drawingml/2006/main">
  <p:cSld>
    <p:bg>
      <p:bgPr>
        <a:solidFill>
          <a:srgbClr val="3D3D3D"/>
        </a:solidFill>
      </p:bgPr>
    </p:bg>
    <p:spTree>
      <p:nvGrpSpPr>
        <p:cNvPr id="1" name=""/>
        <p:cNvGrpSpPr/>
        <p:nvPr/>
      </p:nvGrpSpPr>
      <p:grpSpPr>
        <a:xfrm>
          <a:off x="0" y="0"/>
          <a:ext cx="0" cy="0"/>
          <a:chOff x="0" y="0"/>
          <a:chExt cx="0" cy="0"/>
        </a:xfrm>
      </p:grpSpPr>
      <p:sp>
        <p:nvSpPr>
          <p:cNvPr name="TextBox 2" id="2"/>
          <p:cNvSpPr txBox="true"/>
          <p:nvPr/>
        </p:nvSpPr>
        <p:spPr>
          <a:xfrm rot="0">
            <a:off x="1667924" y="1378256"/>
            <a:ext cx="14952151" cy="5441274"/>
          </a:xfrm>
          <a:prstGeom prst="rect">
            <a:avLst/>
          </a:prstGeom>
        </p:spPr>
        <p:txBody>
          <a:bodyPr anchor="t" rtlCol="false" tIns="0" lIns="0" bIns="0" rIns="0">
            <a:spAutoFit/>
          </a:bodyPr>
          <a:lstStyle/>
          <a:p>
            <a:pPr algn="ctr">
              <a:lnSpc>
                <a:spcPts val="6162"/>
              </a:lnSpc>
              <a:spcBef>
                <a:spcPct val="0"/>
              </a:spcBef>
            </a:pPr>
            <a:r>
              <a:rPr lang="en-US" sz="4401">
                <a:solidFill>
                  <a:srgbClr val="E8E8E8"/>
                </a:solidFill>
                <a:latin typeface="TT Norms"/>
                <a:ea typeface="TT Norms"/>
                <a:cs typeface="TT Norms"/>
                <a:sym typeface="TT Norms"/>
              </a:rPr>
              <a:t>174 .. No argument about it, he just went and done it. No matter what anybody else thought, he went and done it. Why? </a:t>
            </a:r>
            <a:r>
              <a:rPr lang="en-US" b="true" sz="4401">
                <a:solidFill>
                  <a:srgbClr val="E4C12B"/>
                </a:solidFill>
                <a:latin typeface="TT Norms Bold"/>
                <a:ea typeface="TT Norms Bold"/>
                <a:cs typeface="TT Norms Bold"/>
                <a:sym typeface="TT Norms Bold"/>
              </a:rPr>
              <a:t>He was full of that quickening power</a:t>
            </a:r>
            <a:r>
              <a:rPr lang="en-US" sz="4401">
                <a:solidFill>
                  <a:srgbClr val="E8E8E8"/>
                </a:solidFill>
                <a:latin typeface="TT Norms"/>
                <a:ea typeface="TT Norms"/>
                <a:cs typeface="TT Norms"/>
                <a:sym typeface="TT Norms"/>
              </a:rPr>
              <a:t>. And when it come time for the old man to die, God just sent down the ladder and he walked up Home. He quickened him, and took his mortal body up in a rapture. Amen. </a:t>
            </a:r>
            <a:r>
              <a:rPr lang="en-US" b="true" sz="4401">
                <a:solidFill>
                  <a:srgbClr val="E4C12B"/>
                </a:solidFill>
                <a:latin typeface="TT Norms Bold"/>
                <a:ea typeface="TT Norms Bold"/>
                <a:cs typeface="TT Norms Bold"/>
                <a:sym typeface="TT Norms Bold"/>
              </a:rPr>
              <a:t>That’s that quickening power</a:t>
            </a:r>
            <a:r>
              <a:rPr lang="en-US" sz="4401">
                <a:solidFill>
                  <a:srgbClr val="E8E8E8"/>
                </a:solidFill>
                <a:latin typeface="TT Norms"/>
                <a:ea typeface="TT Norms"/>
                <a:cs typeface="TT Norms"/>
                <a:sym typeface="TT Norms"/>
              </a:rPr>
              <a:t>.</a:t>
            </a:r>
          </a:p>
        </p:txBody>
      </p:sp>
      <p:sp>
        <p:nvSpPr>
          <p:cNvPr name="TextBox 3" id="3"/>
          <p:cNvSpPr txBox="true"/>
          <p:nvPr/>
        </p:nvSpPr>
        <p:spPr>
          <a:xfrm rot="0">
            <a:off x="3678449" y="7541316"/>
            <a:ext cx="8805433" cy="481330"/>
          </a:xfrm>
          <a:prstGeom prst="rect">
            <a:avLst/>
          </a:prstGeom>
        </p:spPr>
        <p:txBody>
          <a:bodyPr anchor="t" rtlCol="false" tIns="0" lIns="0" bIns="0" rIns="0">
            <a:spAutoFit/>
          </a:bodyPr>
          <a:lstStyle/>
          <a:p>
            <a:pPr algn="ctr">
              <a:lnSpc>
                <a:spcPts val="3919"/>
              </a:lnSpc>
              <a:spcBef>
                <a:spcPct val="0"/>
              </a:spcBef>
            </a:pPr>
            <a:r>
              <a:rPr lang="en-US" b="true" sz="2799" spc="363">
                <a:solidFill>
                  <a:srgbClr val="E8E8E8"/>
                </a:solidFill>
                <a:latin typeface="TT Norms Bold"/>
                <a:ea typeface="TT Norms Bold"/>
                <a:cs typeface="TT Norms Bold"/>
                <a:sym typeface="TT Norms Bold"/>
              </a:rPr>
              <a:t>   65-0410 - THE EASTER SEAL</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8E8E8"/>
        </a:solidFill>
      </p:bgPr>
    </p:bg>
    <p:spTree>
      <p:nvGrpSpPr>
        <p:cNvPr id="1" name=""/>
        <p:cNvGrpSpPr/>
        <p:nvPr/>
      </p:nvGrpSpPr>
      <p:grpSpPr>
        <a:xfrm>
          <a:off x="0" y="0"/>
          <a:ext cx="0" cy="0"/>
          <a:chOff x="0" y="0"/>
          <a:chExt cx="0" cy="0"/>
        </a:xfrm>
      </p:grpSpPr>
      <p:sp>
        <p:nvSpPr>
          <p:cNvPr name="Freeform 2" id="2"/>
          <p:cNvSpPr/>
          <p:nvPr/>
        </p:nvSpPr>
        <p:spPr>
          <a:xfrm flipH="false" flipV="false" rot="0">
            <a:off x="5626655" y="1761639"/>
            <a:ext cx="6096382" cy="8365959"/>
          </a:xfrm>
          <a:custGeom>
            <a:avLst/>
            <a:gdLst/>
            <a:ahLst/>
            <a:cxnLst/>
            <a:rect r="r" b="b" t="t" l="l"/>
            <a:pathLst>
              <a:path h="8365959" w="6096382">
                <a:moveTo>
                  <a:pt x="0" y="0"/>
                </a:moveTo>
                <a:lnTo>
                  <a:pt x="6096382" y="0"/>
                </a:lnTo>
                <a:lnTo>
                  <a:pt x="6096382" y="8365959"/>
                </a:lnTo>
                <a:lnTo>
                  <a:pt x="0" y="8365959"/>
                </a:lnTo>
                <a:lnTo>
                  <a:pt x="0" y="0"/>
                </a:lnTo>
                <a:close/>
              </a:path>
            </a:pathLst>
          </a:custGeom>
          <a:blipFill>
            <a:blip r:embed="rId2"/>
            <a:stretch>
              <a:fillRect l="0" t="0" r="0" b="0"/>
            </a:stretch>
          </a:blipFill>
        </p:spPr>
      </p:sp>
      <p:sp>
        <p:nvSpPr>
          <p:cNvPr name="TextBox 3" id="3"/>
          <p:cNvSpPr txBox="true"/>
          <p:nvPr/>
        </p:nvSpPr>
        <p:spPr>
          <a:xfrm rot="0">
            <a:off x="4736950" y="635305"/>
            <a:ext cx="9558100" cy="948715"/>
          </a:xfrm>
          <a:prstGeom prst="rect">
            <a:avLst/>
          </a:prstGeom>
        </p:spPr>
        <p:txBody>
          <a:bodyPr anchor="t" rtlCol="false" tIns="0" lIns="0" bIns="0" rIns="0">
            <a:spAutoFit/>
          </a:bodyPr>
          <a:lstStyle/>
          <a:p>
            <a:pPr algn="ctr">
              <a:lnSpc>
                <a:spcPts val="7162"/>
              </a:lnSpc>
            </a:pPr>
            <a:r>
              <a:rPr lang="en-US" sz="7308" b="true">
                <a:solidFill>
                  <a:srgbClr val="3D3D3D"/>
                </a:solidFill>
                <a:latin typeface="TT Ramillas Heavy"/>
                <a:ea typeface="TT Ramillas Heavy"/>
                <a:cs typeface="TT Ramillas Heavy"/>
                <a:sym typeface="TT Ramillas Heavy"/>
              </a:rPr>
              <a:t>She pleased the Lord</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DEBE6"/>
        </a:solidFill>
      </p:bgPr>
    </p:bg>
    <p:spTree>
      <p:nvGrpSpPr>
        <p:cNvPr id="1" name=""/>
        <p:cNvGrpSpPr/>
        <p:nvPr/>
      </p:nvGrpSpPr>
      <p:grpSpPr>
        <a:xfrm>
          <a:off x="0" y="0"/>
          <a:ext cx="0" cy="0"/>
          <a:chOff x="0" y="0"/>
          <a:chExt cx="0" cy="0"/>
        </a:xfrm>
      </p:grpSpPr>
      <p:sp>
        <p:nvSpPr>
          <p:cNvPr name="Freeform 2" id="2"/>
          <p:cNvSpPr/>
          <p:nvPr/>
        </p:nvSpPr>
        <p:spPr>
          <a:xfrm flipH="false" flipV="false" rot="10733188">
            <a:off x="-1029720" y="-2828772"/>
            <a:ext cx="15877841" cy="6104635"/>
          </a:xfrm>
          <a:custGeom>
            <a:avLst/>
            <a:gdLst/>
            <a:ahLst/>
            <a:cxnLst/>
            <a:rect r="r" b="b" t="t" l="l"/>
            <a:pathLst>
              <a:path h="6104635" w="15877841">
                <a:moveTo>
                  <a:pt x="0" y="0"/>
                </a:moveTo>
                <a:lnTo>
                  <a:pt x="15877841" y="0"/>
                </a:lnTo>
                <a:lnTo>
                  <a:pt x="15877841" y="6104635"/>
                </a:lnTo>
                <a:lnTo>
                  <a:pt x="0" y="6104635"/>
                </a:lnTo>
                <a:lnTo>
                  <a:pt x="0" y="0"/>
                </a:lnTo>
                <a:close/>
              </a:path>
            </a:pathLst>
          </a:custGeom>
          <a:blipFill>
            <a:blip r:embed="rId3"/>
            <a:stretch>
              <a:fillRect l="0" t="0" r="-19711" b="-177891"/>
            </a:stretch>
          </a:blipFill>
        </p:spPr>
      </p:sp>
      <p:sp>
        <p:nvSpPr>
          <p:cNvPr name="AutoShape 3" id="3"/>
          <p:cNvSpPr/>
          <p:nvPr/>
        </p:nvSpPr>
        <p:spPr>
          <a:xfrm flipV="true">
            <a:off x="646552" y="676275"/>
            <a:ext cx="16994896" cy="0"/>
          </a:xfrm>
          <a:prstGeom prst="line">
            <a:avLst/>
          </a:prstGeom>
          <a:ln cap="flat" w="19050">
            <a:solidFill>
              <a:srgbClr val="212224"/>
            </a:solidFill>
            <a:prstDash val="solid"/>
            <a:headEnd type="none" len="sm" w="sm"/>
            <a:tailEnd type="none" len="sm" w="sm"/>
          </a:ln>
        </p:spPr>
      </p:sp>
      <p:sp>
        <p:nvSpPr>
          <p:cNvPr name="Freeform 4" id="4"/>
          <p:cNvSpPr/>
          <p:nvPr/>
        </p:nvSpPr>
        <p:spPr>
          <a:xfrm flipH="false" flipV="false" rot="0">
            <a:off x="2933318" y="7840840"/>
            <a:ext cx="15877841" cy="6104635"/>
          </a:xfrm>
          <a:custGeom>
            <a:avLst/>
            <a:gdLst/>
            <a:ahLst/>
            <a:cxnLst/>
            <a:rect r="r" b="b" t="t" l="l"/>
            <a:pathLst>
              <a:path h="6104635" w="15877841">
                <a:moveTo>
                  <a:pt x="0" y="0"/>
                </a:moveTo>
                <a:lnTo>
                  <a:pt x="15877841" y="0"/>
                </a:lnTo>
                <a:lnTo>
                  <a:pt x="15877841" y="6104635"/>
                </a:lnTo>
                <a:lnTo>
                  <a:pt x="0" y="6104635"/>
                </a:lnTo>
                <a:lnTo>
                  <a:pt x="0" y="0"/>
                </a:lnTo>
                <a:close/>
              </a:path>
            </a:pathLst>
          </a:custGeom>
          <a:blipFill>
            <a:blip r:embed="rId4"/>
            <a:stretch>
              <a:fillRect l="0" t="0" r="-19711" b="-177891"/>
            </a:stretch>
          </a:blipFill>
        </p:spPr>
      </p:sp>
      <p:sp>
        <p:nvSpPr>
          <p:cNvPr name="TextBox 5" id="5"/>
          <p:cNvSpPr txBox="true"/>
          <p:nvPr/>
        </p:nvSpPr>
        <p:spPr>
          <a:xfrm rot="0">
            <a:off x="1028700" y="2347486"/>
            <a:ext cx="15770007" cy="6296878"/>
          </a:xfrm>
          <a:prstGeom prst="rect">
            <a:avLst/>
          </a:prstGeom>
        </p:spPr>
        <p:txBody>
          <a:bodyPr anchor="t" rtlCol="false" tIns="0" lIns="0" bIns="0" rIns="0">
            <a:spAutoFit/>
          </a:bodyPr>
          <a:lstStyle/>
          <a:p>
            <a:pPr algn="ctr">
              <a:lnSpc>
                <a:spcPts val="6252"/>
              </a:lnSpc>
            </a:pPr>
            <a:r>
              <a:rPr lang="en-US" sz="4466">
                <a:solidFill>
                  <a:srgbClr val="494949"/>
                </a:solidFill>
                <a:latin typeface="TT Norms"/>
                <a:ea typeface="TT Norms"/>
                <a:cs typeface="TT Norms"/>
                <a:sym typeface="TT Norms"/>
              </a:rPr>
              <a:t>18 And Jared lived an hundred sixty and two years, and he begat Enoch: </a:t>
            </a:r>
          </a:p>
          <a:p>
            <a:pPr algn="ctr">
              <a:lnSpc>
                <a:spcPts val="6252"/>
              </a:lnSpc>
            </a:pPr>
            <a:r>
              <a:rPr lang="en-US" sz="4466">
                <a:solidFill>
                  <a:srgbClr val="494949"/>
                </a:solidFill>
                <a:latin typeface="TT Norms"/>
                <a:ea typeface="TT Norms"/>
                <a:cs typeface="TT Norms"/>
                <a:sym typeface="TT Norms"/>
              </a:rPr>
              <a:t>19 And Jared lived after he begat Enoch eight hundred (800) years, and begat sons and daughters: </a:t>
            </a:r>
          </a:p>
          <a:p>
            <a:pPr algn="ctr">
              <a:lnSpc>
                <a:spcPts val="6252"/>
              </a:lnSpc>
            </a:pPr>
            <a:r>
              <a:rPr lang="en-US" sz="4466">
                <a:solidFill>
                  <a:srgbClr val="494949"/>
                </a:solidFill>
                <a:latin typeface="TT Norms"/>
                <a:ea typeface="TT Norms"/>
                <a:cs typeface="TT Norms"/>
                <a:sym typeface="TT Norms"/>
              </a:rPr>
              <a:t>20 And all the days of Jared were nine hundred sixty and two (962) years: and he died.</a:t>
            </a:r>
          </a:p>
          <a:p>
            <a:pPr algn="ctr">
              <a:lnSpc>
                <a:spcPts val="6252"/>
              </a:lnSpc>
            </a:pPr>
            <a:r>
              <a:rPr lang="en-US" sz="4466">
                <a:solidFill>
                  <a:srgbClr val="494949"/>
                </a:solidFill>
                <a:latin typeface="TT Norms"/>
                <a:ea typeface="TT Norms"/>
                <a:cs typeface="TT Norms"/>
                <a:sym typeface="TT Norms"/>
              </a:rPr>
              <a:t>21 And Enoch lived sixty and five years (65), and begat Methuselah: </a:t>
            </a:r>
          </a:p>
        </p:txBody>
      </p:sp>
      <p:sp>
        <p:nvSpPr>
          <p:cNvPr name="TextBox 6" id="6"/>
          <p:cNvSpPr txBox="true"/>
          <p:nvPr/>
        </p:nvSpPr>
        <p:spPr>
          <a:xfrm rot="0">
            <a:off x="1288628" y="1257268"/>
            <a:ext cx="7382435" cy="785450"/>
          </a:xfrm>
          <a:prstGeom prst="rect">
            <a:avLst/>
          </a:prstGeom>
        </p:spPr>
        <p:txBody>
          <a:bodyPr anchor="t" rtlCol="false" tIns="0" lIns="0" bIns="0" rIns="0">
            <a:spAutoFit/>
          </a:bodyPr>
          <a:lstStyle/>
          <a:p>
            <a:pPr algn="l" marL="0" indent="0" lvl="0">
              <a:lnSpc>
                <a:spcPts val="5728"/>
              </a:lnSpc>
              <a:spcBef>
                <a:spcPct val="0"/>
              </a:spcBef>
            </a:pPr>
            <a:r>
              <a:rPr lang="en-US" b="true" sz="6365" spc="-190">
                <a:solidFill>
                  <a:srgbClr val="494949"/>
                </a:solidFill>
                <a:latin typeface="TT Ramillas Bold"/>
                <a:ea typeface="TT Ramillas Bold"/>
                <a:cs typeface="TT Ramillas Bold"/>
                <a:sym typeface="TT Ramillas Bold"/>
              </a:rPr>
              <a:t>Genesis 5: 18 – 21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DEBE6"/>
        </a:solidFill>
      </p:bgPr>
    </p:bg>
    <p:spTree>
      <p:nvGrpSpPr>
        <p:cNvPr id="1" name=""/>
        <p:cNvGrpSpPr/>
        <p:nvPr/>
      </p:nvGrpSpPr>
      <p:grpSpPr>
        <a:xfrm>
          <a:off x="0" y="0"/>
          <a:ext cx="0" cy="0"/>
          <a:chOff x="0" y="0"/>
          <a:chExt cx="0" cy="0"/>
        </a:xfrm>
      </p:grpSpPr>
      <p:sp>
        <p:nvSpPr>
          <p:cNvPr name="Freeform 2" id="2"/>
          <p:cNvSpPr/>
          <p:nvPr/>
        </p:nvSpPr>
        <p:spPr>
          <a:xfrm flipH="false" flipV="false" rot="10733188">
            <a:off x="-1029720" y="-2828772"/>
            <a:ext cx="15877841" cy="6104635"/>
          </a:xfrm>
          <a:custGeom>
            <a:avLst/>
            <a:gdLst/>
            <a:ahLst/>
            <a:cxnLst/>
            <a:rect r="r" b="b" t="t" l="l"/>
            <a:pathLst>
              <a:path h="6104635" w="15877841">
                <a:moveTo>
                  <a:pt x="0" y="0"/>
                </a:moveTo>
                <a:lnTo>
                  <a:pt x="15877841" y="0"/>
                </a:lnTo>
                <a:lnTo>
                  <a:pt x="15877841" y="6104635"/>
                </a:lnTo>
                <a:lnTo>
                  <a:pt x="0" y="6104635"/>
                </a:lnTo>
                <a:lnTo>
                  <a:pt x="0" y="0"/>
                </a:lnTo>
                <a:close/>
              </a:path>
            </a:pathLst>
          </a:custGeom>
          <a:blipFill>
            <a:blip r:embed="rId3"/>
            <a:stretch>
              <a:fillRect l="0" t="0" r="-19711" b="-177891"/>
            </a:stretch>
          </a:blipFill>
        </p:spPr>
      </p:sp>
      <p:sp>
        <p:nvSpPr>
          <p:cNvPr name="AutoShape 3" id="3"/>
          <p:cNvSpPr/>
          <p:nvPr/>
        </p:nvSpPr>
        <p:spPr>
          <a:xfrm flipV="true">
            <a:off x="646552" y="676275"/>
            <a:ext cx="16994896" cy="0"/>
          </a:xfrm>
          <a:prstGeom prst="line">
            <a:avLst/>
          </a:prstGeom>
          <a:ln cap="flat" w="19050">
            <a:solidFill>
              <a:srgbClr val="212224"/>
            </a:solidFill>
            <a:prstDash val="solid"/>
            <a:headEnd type="none" len="sm" w="sm"/>
            <a:tailEnd type="none" len="sm" w="sm"/>
          </a:ln>
        </p:spPr>
      </p:sp>
      <p:sp>
        <p:nvSpPr>
          <p:cNvPr name="Freeform 4" id="4"/>
          <p:cNvSpPr/>
          <p:nvPr/>
        </p:nvSpPr>
        <p:spPr>
          <a:xfrm flipH="false" flipV="false" rot="0">
            <a:off x="2933318" y="7840840"/>
            <a:ext cx="15877841" cy="6104635"/>
          </a:xfrm>
          <a:custGeom>
            <a:avLst/>
            <a:gdLst/>
            <a:ahLst/>
            <a:cxnLst/>
            <a:rect r="r" b="b" t="t" l="l"/>
            <a:pathLst>
              <a:path h="6104635" w="15877841">
                <a:moveTo>
                  <a:pt x="0" y="0"/>
                </a:moveTo>
                <a:lnTo>
                  <a:pt x="15877841" y="0"/>
                </a:lnTo>
                <a:lnTo>
                  <a:pt x="15877841" y="6104635"/>
                </a:lnTo>
                <a:lnTo>
                  <a:pt x="0" y="6104635"/>
                </a:lnTo>
                <a:lnTo>
                  <a:pt x="0" y="0"/>
                </a:lnTo>
                <a:close/>
              </a:path>
            </a:pathLst>
          </a:custGeom>
          <a:blipFill>
            <a:blip r:embed="rId4"/>
            <a:stretch>
              <a:fillRect l="0" t="0" r="-19711" b="-177891"/>
            </a:stretch>
          </a:blipFill>
        </p:spPr>
      </p:sp>
      <p:sp>
        <p:nvSpPr>
          <p:cNvPr name="TextBox 5" id="5"/>
          <p:cNvSpPr txBox="true"/>
          <p:nvPr/>
        </p:nvSpPr>
        <p:spPr>
          <a:xfrm rot="0">
            <a:off x="1028700" y="2347486"/>
            <a:ext cx="15770007" cy="5506303"/>
          </a:xfrm>
          <a:prstGeom prst="rect">
            <a:avLst/>
          </a:prstGeom>
        </p:spPr>
        <p:txBody>
          <a:bodyPr anchor="t" rtlCol="false" tIns="0" lIns="0" bIns="0" rIns="0">
            <a:spAutoFit/>
          </a:bodyPr>
          <a:lstStyle/>
          <a:p>
            <a:pPr algn="ctr">
              <a:lnSpc>
                <a:spcPts val="6252"/>
              </a:lnSpc>
            </a:pPr>
            <a:r>
              <a:rPr lang="en-US" sz="4466">
                <a:solidFill>
                  <a:srgbClr val="494949"/>
                </a:solidFill>
                <a:latin typeface="TT Norms"/>
                <a:ea typeface="TT Norms"/>
                <a:cs typeface="TT Norms"/>
                <a:sym typeface="TT Norms"/>
              </a:rPr>
              <a:t>22 </a:t>
            </a:r>
            <a:r>
              <a:rPr lang="en-US" sz="4466" b="true">
                <a:solidFill>
                  <a:srgbClr val="494949"/>
                </a:solidFill>
                <a:latin typeface="TT Norms Bold"/>
                <a:ea typeface="TT Norms Bold"/>
                <a:cs typeface="TT Norms Bold"/>
                <a:sym typeface="TT Norms Bold"/>
              </a:rPr>
              <a:t>And Enoch walked with God</a:t>
            </a:r>
            <a:r>
              <a:rPr lang="en-US" sz="4466">
                <a:solidFill>
                  <a:srgbClr val="494949"/>
                </a:solidFill>
                <a:latin typeface="TT Norms"/>
                <a:ea typeface="TT Norms"/>
                <a:cs typeface="TT Norms"/>
                <a:sym typeface="TT Norms"/>
              </a:rPr>
              <a:t> after he begat Methuselah three hundred years (</a:t>
            </a:r>
            <a:r>
              <a:rPr lang="en-US" sz="4466">
                <a:solidFill>
                  <a:srgbClr val="A41818"/>
                </a:solidFill>
                <a:latin typeface="TT Norms"/>
                <a:ea typeface="TT Norms"/>
                <a:cs typeface="TT Norms"/>
                <a:sym typeface="TT Norms"/>
              </a:rPr>
              <a:t>300</a:t>
            </a:r>
            <a:r>
              <a:rPr lang="en-US" sz="4466">
                <a:solidFill>
                  <a:srgbClr val="494949"/>
                </a:solidFill>
                <a:latin typeface="TT Norms"/>
                <a:ea typeface="TT Norms"/>
                <a:cs typeface="TT Norms"/>
                <a:sym typeface="TT Norms"/>
              </a:rPr>
              <a:t>), and </a:t>
            </a:r>
            <a:r>
              <a:rPr lang="en-US" sz="4466" u="sng">
                <a:solidFill>
                  <a:srgbClr val="494949"/>
                </a:solidFill>
                <a:latin typeface="TT Norms"/>
                <a:ea typeface="TT Norms"/>
                <a:cs typeface="TT Norms"/>
                <a:sym typeface="TT Norms"/>
              </a:rPr>
              <a:t>begat sons and daughters</a:t>
            </a:r>
            <a:r>
              <a:rPr lang="en-US" sz="4466">
                <a:solidFill>
                  <a:srgbClr val="494949"/>
                </a:solidFill>
                <a:latin typeface="TT Norms"/>
                <a:ea typeface="TT Norms"/>
                <a:cs typeface="TT Norms"/>
                <a:sym typeface="TT Norms"/>
              </a:rPr>
              <a:t>: </a:t>
            </a:r>
          </a:p>
          <a:p>
            <a:pPr algn="ctr">
              <a:lnSpc>
                <a:spcPts val="6252"/>
              </a:lnSpc>
            </a:pPr>
          </a:p>
          <a:p>
            <a:pPr algn="ctr">
              <a:lnSpc>
                <a:spcPts val="6252"/>
              </a:lnSpc>
            </a:pPr>
            <a:r>
              <a:rPr lang="en-US" sz="4466">
                <a:solidFill>
                  <a:srgbClr val="494949"/>
                </a:solidFill>
                <a:latin typeface="TT Norms"/>
                <a:ea typeface="TT Norms"/>
                <a:cs typeface="TT Norms"/>
                <a:sym typeface="TT Norms"/>
              </a:rPr>
              <a:t>23 And all the days of Enoch were three hundred sixty and five years: </a:t>
            </a:r>
          </a:p>
          <a:p>
            <a:pPr algn="ctr">
              <a:lnSpc>
                <a:spcPts val="6252"/>
              </a:lnSpc>
            </a:pPr>
            <a:r>
              <a:rPr lang="en-US" sz="4466">
                <a:solidFill>
                  <a:srgbClr val="494949"/>
                </a:solidFill>
                <a:latin typeface="TT Norms"/>
                <a:ea typeface="TT Norms"/>
                <a:cs typeface="TT Norms"/>
                <a:sym typeface="TT Norms"/>
              </a:rPr>
              <a:t>24 </a:t>
            </a:r>
            <a:r>
              <a:rPr lang="en-US" sz="4466" b="true">
                <a:solidFill>
                  <a:srgbClr val="494949"/>
                </a:solidFill>
                <a:latin typeface="TT Norms Bold"/>
                <a:ea typeface="TT Norms Bold"/>
                <a:cs typeface="TT Norms Bold"/>
                <a:sym typeface="TT Norms Bold"/>
              </a:rPr>
              <a:t>And [</a:t>
            </a:r>
            <a:r>
              <a:rPr lang="en-US" sz="4466" u="sng">
                <a:solidFill>
                  <a:srgbClr val="A41818"/>
                </a:solidFill>
                <a:latin typeface="TT Norms"/>
                <a:ea typeface="TT Norms"/>
                <a:cs typeface="TT Norms"/>
                <a:sym typeface="TT Norms"/>
              </a:rPr>
              <a:t>in reverent fear and obedience</a:t>
            </a:r>
            <a:r>
              <a:rPr lang="en-US" sz="4466" b="true">
                <a:solidFill>
                  <a:srgbClr val="494949"/>
                </a:solidFill>
                <a:latin typeface="TT Norms Bold"/>
                <a:ea typeface="TT Norms Bold"/>
                <a:cs typeface="TT Norms Bold"/>
                <a:sym typeface="TT Norms Bold"/>
              </a:rPr>
              <a:t>] Enoch walked with God: and he was not; for God took him</a:t>
            </a:r>
            <a:r>
              <a:rPr lang="en-US" sz="4466">
                <a:solidFill>
                  <a:srgbClr val="494949"/>
                </a:solidFill>
                <a:latin typeface="TT Norms"/>
                <a:ea typeface="TT Norms"/>
                <a:cs typeface="TT Norms"/>
                <a:sym typeface="TT Norms"/>
              </a:rPr>
              <a:t>.</a:t>
            </a:r>
            <a:r>
              <a:rPr lang="en-US" sz="4466">
                <a:solidFill>
                  <a:srgbClr val="494949"/>
                </a:solidFill>
                <a:latin typeface="TT Norms"/>
                <a:ea typeface="TT Norms"/>
                <a:cs typeface="TT Norms"/>
                <a:sym typeface="TT Norms"/>
              </a:rPr>
              <a:t> </a:t>
            </a:r>
          </a:p>
        </p:txBody>
      </p:sp>
      <p:sp>
        <p:nvSpPr>
          <p:cNvPr name="TextBox 6" id="6"/>
          <p:cNvSpPr txBox="true"/>
          <p:nvPr/>
        </p:nvSpPr>
        <p:spPr>
          <a:xfrm rot="0">
            <a:off x="1288628" y="1257268"/>
            <a:ext cx="7382435" cy="785450"/>
          </a:xfrm>
          <a:prstGeom prst="rect">
            <a:avLst/>
          </a:prstGeom>
        </p:spPr>
        <p:txBody>
          <a:bodyPr anchor="t" rtlCol="false" tIns="0" lIns="0" bIns="0" rIns="0">
            <a:spAutoFit/>
          </a:bodyPr>
          <a:lstStyle/>
          <a:p>
            <a:pPr algn="l" marL="0" indent="0" lvl="0">
              <a:lnSpc>
                <a:spcPts val="5728"/>
              </a:lnSpc>
              <a:spcBef>
                <a:spcPct val="0"/>
              </a:spcBef>
            </a:pPr>
            <a:r>
              <a:rPr lang="en-US" b="true" sz="6365" spc="-190">
                <a:solidFill>
                  <a:srgbClr val="494949"/>
                </a:solidFill>
                <a:latin typeface="TT Ramillas Bold"/>
                <a:ea typeface="TT Ramillas Bold"/>
                <a:cs typeface="TT Ramillas Bold"/>
                <a:sym typeface="TT Ramillas Bold"/>
              </a:rPr>
              <a:t>Genesis 5: 22 – 24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DAGdiOQ-y5c</dc:identifier>
  <dcterms:modified xsi:type="dcterms:W3CDTF">2011-08-01T06:04:30Z</dcterms:modified>
  <cp:revision>1</cp:revision>
  <dc:title>Before translation</dc:title>
</cp:coreProperties>
</file>