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TT Norms" panose="020B0604020202020204" charset="0"/>
      <p:regular r:id="rId28"/>
    </p:embeddedFont>
    <p:embeddedFont>
      <p:font typeface="TT Norms Bold" panose="020B0604020202020204" charset="0"/>
      <p:regular r:id="rId29"/>
    </p:embeddedFont>
    <p:embeddedFont>
      <p:font typeface="TT Norms Italics" panose="020B0604020202020204" charset="0"/>
      <p:regular r:id="rId30"/>
    </p:embeddedFont>
    <p:embeddedFont>
      <p:font typeface="TT Ramillas Bold" panose="020B0604020202020204" charset="0"/>
      <p:regular r:id="rId31"/>
    </p:embeddedFont>
    <p:embeddedFont>
      <p:font typeface="TT Ramillas Heavy"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Daniel Chapter 1 deals with Nebuchadnezzar goes to Jerusalem and besiege it (surround it that no one come out of the city) </a:t>
            </a:r>
          </a:p>
          <a:p>
            <a:endParaRPr lang="en-US"/>
          </a:p>
          <a:p>
            <a:r>
              <a:rPr lang="en-US"/>
              <a:t>This is where we see his vision sweeps the whole course of Gentile world-rule to its end in catastrophe and to the setting up of the Messianic kingdom.</a:t>
            </a:r>
          </a:p>
          <a:p>
            <a:endParaRPr lang="en-US"/>
          </a:p>
          <a:p>
            <a:r>
              <a:rPr lang="en-US"/>
              <a:t>when the stone which was cut without hands becomes a mountain that fills the whole earth.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3577374" y="1953892"/>
            <a:ext cx="23567847" cy="8333108"/>
          </a:xfrm>
          <a:custGeom>
            <a:avLst/>
            <a:gdLst/>
            <a:ahLst/>
            <a:cxnLst/>
            <a:rect l="l" t="t" r="r" b="b"/>
            <a:pathLst>
              <a:path w="23567847" h="8333108">
                <a:moveTo>
                  <a:pt x="0" y="0"/>
                </a:moveTo>
                <a:lnTo>
                  <a:pt x="23567847" y="0"/>
                </a:lnTo>
                <a:lnTo>
                  <a:pt x="23567847" y="8333108"/>
                </a:lnTo>
                <a:lnTo>
                  <a:pt x="0" y="8333108"/>
                </a:lnTo>
                <a:lnTo>
                  <a:pt x="0" y="0"/>
                </a:lnTo>
                <a:close/>
              </a:path>
            </a:pathLst>
          </a:custGeom>
          <a:blipFill>
            <a:blip r:embed="rId3"/>
            <a:stretch>
              <a:fillRect l="-15131" t="-3526" r="-20119" b="-276123"/>
            </a:stretch>
          </a:blipFill>
        </p:spPr>
        <p:txBody>
          <a:bodyPr/>
          <a:lstStyle/>
          <a:p>
            <a:endParaRPr lang="en-GB"/>
          </a:p>
        </p:txBody>
      </p:sp>
      <p:sp>
        <p:nvSpPr>
          <p:cNvPr id="3" name="TextBox 3"/>
          <p:cNvSpPr txBox="1"/>
          <p:nvPr/>
        </p:nvSpPr>
        <p:spPr>
          <a:xfrm>
            <a:off x="5771116" y="7328602"/>
            <a:ext cx="6745768" cy="530342"/>
          </a:xfrm>
          <a:prstGeom prst="rect">
            <a:avLst/>
          </a:prstGeom>
        </p:spPr>
        <p:txBody>
          <a:bodyPr lIns="0" tIns="0" rIns="0" bIns="0" rtlCol="0" anchor="t">
            <a:spAutoFit/>
          </a:bodyPr>
          <a:lstStyle/>
          <a:p>
            <a:pPr algn="ctr">
              <a:lnSpc>
                <a:spcPts val="4368"/>
              </a:lnSpc>
              <a:spcBef>
                <a:spcPct val="0"/>
              </a:spcBef>
            </a:pPr>
            <a:r>
              <a:rPr lang="en-US" sz="3120">
                <a:solidFill>
                  <a:srgbClr val="272727"/>
                </a:solidFill>
                <a:latin typeface="TT Norms"/>
                <a:ea typeface="TT Norms"/>
                <a:cs typeface="TT Norms"/>
                <a:sym typeface="TT Norms"/>
              </a:rPr>
              <a:t>SUNDAY 26TH  JANUARY 2025</a:t>
            </a:r>
          </a:p>
        </p:txBody>
      </p:sp>
      <p:sp>
        <p:nvSpPr>
          <p:cNvPr id="4" name="TextBox 4"/>
          <p:cNvSpPr txBox="1"/>
          <p:nvPr/>
        </p:nvSpPr>
        <p:spPr>
          <a:xfrm>
            <a:off x="4501911" y="5323790"/>
            <a:ext cx="9284179" cy="629402"/>
          </a:xfrm>
          <a:prstGeom prst="rect">
            <a:avLst/>
          </a:prstGeom>
        </p:spPr>
        <p:txBody>
          <a:bodyPr lIns="0" tIns="0" rIns="0" bIns="0" rtlCol="0" anchor="t">
            <a:spAutoFit/>
          </a:bodyPr>
          <a:lstStyle/>
          <a:p>
            <a:pPr algn="ctr">
              <a:lnSpc>
                <a:spcPts val="5208"/>
              </a:lnSpc>
              <a:spcBef>
                <a:spcPct val="0"/>
              </a:spcBef>
            </a:pPr>
            <a:r>
              <a:rPr lang="en-US" sz="3720">
                <a:solidFill>
                  <a:srgbClr val="272727"/>
                </a:solidFill>
                <a:latin typeface="TT Norms"/>
                <a:ea typeface="TT Norms"/>
                <a:cs typeface="TT Norms"/>
                <a:sym typeface="TT Norms"/>
              </a:rPr>
              <a:t>THE RESPONSIBILITY OF A CHRISTIAN</a:t>
            </a:r>
          </a:p>
        </p:txBody>
      </p:sp>
      <p:sp>
        <p:nvSpPr>
          <p:cNvPr id="5" name="TextBox 5"/>
          <p:cNvSpPr txBox="1"/>
          <p:nvPr/>
        </p:nvSpPr>
        <p:spPr>
          <a:xfrm>
            <a:off x="2690525" y="3473276"/>
            <a:ext cx="12906951" cy="1670224"/>
          </a:xfrm>
          <a:prstGeom prst="rect">
            <a:avLst/>
          </a:prstGeom>
        </p:spPr>
        <p:txBody>
          <a:bodyPr lIns="0" tIns="0" rIns="0" bIns="0" rtlCol="0" anchor="t">
            <a:spAutoFit/>
          </a:bodyPr>
          <a:lstStyle/>
          <a:p>
            <a:pPr algn="ctr">
              <a:lnSpc>
                <a:spcPts val="12478"/>
              </a:lnSpc>
            </a:pPr>
            <a:r>
              <a:rPr lang="en-US" sz="12733" b="1">
                <a:solidFill>
                  <a:srgbClr val="3D3D3D"/>
                </a:solidFill>
                <a:latin typeface="TT Ramillas Heavy"/>
                <a:ea typeface="TT Ramillas Heavy"/>
                <a:cs typeface="TT Ramillas Heavy"/>
                <a:sym typeface="TT Ramillas Heavy"/>
              </a:rPr>
              <a:t>The Watchman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476446" y="2324100"/>
            <a:ext cx="15335108" cy="3969035"/>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7 Now, the Bible said </a:t>
            </a:r>
            <a:r>
              <a:rPr lang="en-US" sz="5000" b="1" dirty="0">
                <a:solidFill>
                  <a:srgbClr val="E4C12B"/>
                </a:solidFill>
                <a:latin typeface="TT Norms Bold"/>
                <a:ea typeface="TT Norms Bold"/>
                <a:cs typeface="TT Norms Bold"/>
                <a:sym typeface="TT Norms Bold"/>
              </a:rPr>
              <a:t>the watchman</a:t>
            </a:r>
            <a:r>
              <a:rPr lang="en-US" sz="5000" dirty="0">
                <a:solidFill>
                  <a:srgbClr val="E8E8E8"/>
                </a:solidFill>
                <a:latin typeface="TT Norms"/>
                <a:ea typeface="TT Norms"/>
                <a:cs typeface="TT Norms"/>
                <a:sym typeface="TT Norms"/>
              </a:rPr>
              <a:t> that stands on the tower, </a:t>
            </a:r>
            <a:r>
              <a:rPr lang="en-US" sz="5000" b="1" dirty="0">
                <a:solidFill>
                  <a:srgbClr val="E8E8E8"/>
                </a:solidFill>
                <a:latin typeface="TT Norms Bold"/>
                <a:ea typeface="TT Norms Bold"/>
                <a:cs typeface="TT Norms Bold"/>
                <a:sym typeface="TT Norms Bold"/>
              </a:rPr>
              <a:t>if he sees the enemy coming and fails to warn them people, God will require their blood at his hands</a:t>
            </a:r>
            <a:r>
              <a:rPr lang="en-US" sz="5000" dirty="0">
                <a:solidFill>
                  <a:srgbClr val="E8E8E8"/>
                </a:solidFill>
                <a:latin typeface="TT Norms"/>
                <a:ea typeface="TT Norms"/>
                <a:cs typeface="TT Norms"/>
                <a:sym typeface="TT Norms"/>
              </a:rPr>
              <a:t>. But, and if he does warn them, and they fail to take heed, then their blood’s on their own hand</a:t>
            </a:r>
          </a:p>
        </p:txBody>
      </p:sp>
      <p:sp>
        <p:nvSpPr>
          <p:cNvPr id="3" name="TextBox 3"/>
          <p:cNvSpPr txBox="1"/>
          <p:nvPr/>
        </p:nvSpPr>
        <p:spPr>
          <a:xfrm>
            <a:off x="3409145" y="6591300"/>
            <a:ext cx="11469710"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57-0307 - GOD KEEPS HIS WORD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1028700" y="2347486"/>
            <a:ext cx="15770007" cy="8048998"/>
          </a:xfrm>
          <a:prstGeom prst="rect">
            <a:avLst/>
          </a:prstGeom>
        </p:spPr>
        <p:txBody>
          <a:bodyPr lIns="0" tIns="0" rIns="0" bIns="0" rtlCol="0" anchor="t">
            <a:spAutoFit/>
          </a:bodyPr>
          <a:lstStyle/>
          <a:p>
            <a:pPr>
              <a:lnSpc>
                <a:spcPts val="6252"/>
              </a:lnSpc>
            </a:pPr>
            <a:r>
              <a:rPr lang="en-US" sz="5000" dirty="0">
                <a:solidFill>
                  <a:srgbClr val="494949"/>
                </a:solidFill>
                <a:latin typeface="TT Norms"/>
                <a:ea typeface="TT Norms"/>
                <a:cs typeface="TT Norms"/>
                <a:sym typeface="TT Norms"/>
              </a:rPr>
              <a:t>18 When I say to the </a:t>
            </a:r>
            <a:r>
              <a:rPr lang="en-US" sz="5000" b="1" dirty="0">
                <a:solidFill>
                  <a:srgbClr val="494949"/>
                </a:solidFill>
                <a:latin typeface="TT Norms Bold"/>
                <a:ea typeface="TT Norms Bold"/>
                <a:cs typeface="TT Norms Bold"/>
                <a:sym typeface="TT Norms Bold"/>
              </a:rPr>
              <a:t>wicked</a:t>
            </a:r>
            <a:r>
              <a:rPr lang="en-US" sz="5000" dirty="0">
                <a:solidFill>
                  <a:srgbClr val="494949"/>
                </a:solidFill>
                <a:latin typeface="TT Norms"/>
                <a:ea typeface="TT Norms"/>
                <a:cs typeface="TT Norms"/>
                <a:sym typeface="TT Norms"/>
              </a:rPr>
              <a:t>, ‘You will certainly die,’ and </a:t>
            </a:r>
            <a:r>
              <a:rPr lang="en-US" sz="5000" b="1" u="sng" dirty="0">
                <a:solidFill>
                  <a:srgbClr val="494949"/>
                </a:solidFill>
                <a:latin typeface="TT Norms Bold"/>
                <a:ea typeface="TT Norms Bold"/>
                <a:cs typeface="TT Norms Bold"/>
                <a:sym typeface="TT Norms Bold"/>
              </a:rPr>
              <a:t>you do not warn him</a:t>
            </a:r>
            <a:r>
              <a:rPr lang="en-US" sz="5000" dirty="0">
                <a:solidFill>
                  <a:srgbClr val="494949"/>
                </a:solidFill>
                <a:latin typeface="TT Norms"/>
                <a:ea typeface="TT Norms"/>
                <a:cs typeface="TT Norms"/>
                <a:sym typeface="TT Norms"/>
              </a:rPr>
              <a:t> or speak out to tell him to turn from his wicked way to save his life, that same evil man will die in his sin, </a:t>
            </a:r>
            <a:r>
              <a:rPr lang="en-US" sz="5000" b="1" u="sng" dirty="0">
                <a:solidFill>
                  <a:srgbClr val="494949"/>
                </a:solidFill>
                <a:latin typeface="TT Norms Bold"/>
                <a:ea typeface="TT Norms Bold"/>
                <a:cs typeface="TT Norms Bold"/>
                <a:sym typeface="TT Norms Bold"/>
              </a:rPr>
              <a:t>but you will be responsible for his blood</a:t>
            </a:r>
            <a:r>
              <a:rPr lang="en-US" sz="5000" dirty="0">
                <a:solidFill>
                  <a:srgbClr val="494949"/>
                </a:solidFill>
                <a:latin typeface="TT Norms"/>
                <a:ea typeface="TT Norms"/>
                <a:cs typeface="TT Norms"/>
                <a:sym typeface="TT Norms"/>
              </a:rPr>
              <a:t>. </a:t>
            </a:r>
          </a:p>
          <a:p>
            <a:pPr>
              <a:lnSpc>
                <a:spcPts val="6252"/>
              </a:lnSpc>
            </a:pPr>
            <a:r>
              <a:rPr lang="en-US" sz="5000" dirty="0">
                <a:solidFill>
                  <a:srgbClr val="494949"/>
                </a:solidFill>
                <a:latin typeface="TT Norms"/>
                <a:ea typeface="TT Norms"/>
                <a:cs typeface="TT Norms"/>
                <a:sym typeface="TT Norms"/>
              </a:rPr>
              <a:t>19 However, if you have warned the wicked and </a:t>
            </a:r>
            <a:r>
              <a:rPr lang="en-US" sz="5000" b="1" u="sng" dirty="0">
                <a:solidFill>
                  <a:srgbClr val="494949"/>
                </a:solidFill>
                <a:latin typeface="TT Norms Bold"/>
                <a:ea typeface="TT Norms Bold"/>
                <a:cs typeface="TT Norms Bold"/>
                <a:sym typeface="TT Norms Bold"/>
              </a:rPr>
              <a:t>he does not turn from his wickedness</a:t>
            </a:r>
            <a:r>
              <a:rPr lang="en-US" sz="5000" dirty="0">
                <a:solidFill>
                  <a:srgbClr val="494949"/>
                </a:solidFill>
                <a:latin typeface="TT Norms"/>
                <a:ea typeface="TT Norms"/>
                <a:cs typeface="TT Norms"/>
                <a:sym typeface="TT Norms"/>
              </a:rPr>
              <a:t> or from his wicked way, he will die in his sin; </a:t>
            </a:r>
            <a:r>
              <a:rPr lang="en-US" sz="5000" b="1" u="sng" dirty="0">
                <a:solidFill>
                  <a:srgbClr val="494949"/>
                </a:solidFill>
                <a:latin typeface="TT Norms Bold"/>
                <a:ea typeface="TT Norms Bold"/>
                <a:cs typeface="TT Norms Bold"/>
                <a:sym typeface="TT Norms Bold"/>
              </a:rPr>
              <a:t>but you have freed yourself</a:t>
            </a:r>
            <a:r>
              <a:rPr lang="en-US" sz="5000" dirty="0">
                <a:solidFill>
                  <a:srgbClr val="494949"/>
                </a:solidFill>
                <a:latin typeface="TT Norms"/>
                <a:ea typeface="TT Norms"/>
                <a:cs typeface="TT Norms"/>
                <a:sym typeface="TT Norms"/>
              </a:rPr>
              <a:t> [</a:t>
            </a:r>
            <a:r>
              <a:rPr lang="en-US" sz="5000" i="1" dirty="0">
                <a:solidFill>
                  <a:srgbClr val="A41818"/>
                </a:solidFill>
                <a:latin typeface="TT Norms Italics"/>
                <a:ea typeface="TT Norms Italics"/>
                <a:cs typeface="TT Norms Italics"/>
                <a:sym typeface="TT Norms Italics"/>
              </a:rPr>
              <a:t>from responsibility</a:t>
            </a:r>
            <a:r>
              <a:rPr lang="en-US" sz="5000" dirty="0">
                <a:solidFill>
                  <a:srgbClr val="494949"/>
                </a:solidFill>
                <a:latin typeface="TT Norms"/>
                <a:ea typeface="TT Norms"/>
                <a:cs typeface="TT Norms"/>
                <a:sym typeface="TT Norms"/>
              </a:rPr>
              <a:t>]. </a:t>
            </a:r>
          </a:p>
          <a:p>
            <a:pPr algn="ctr">
              <a:lnSpc>
                <a:spcPts val="6252"/>
              </a:lnSpc>
            </a:pPr>
            <a:endParaRPr lang="en-US" sz="4466" dirty="0">
              <a:solidFill>
                <a:srgbClr val="494949"/>
              </a:solidFill>
              <a:latin typeface="TT Norms"/>
              <a:ea typeface="TT Norms"/>
              <a:cs typeface="TT Norms"/>
              <a:sym typeface="TT Norms"/>
            </a:endParaRPr>
          </a:p>
        </p:txBody>
      </p:sp>
      <p:sp>
        <p:nvSpPr>
          <p:cNvPr id="6" name="TextBox 6"/>
          <p:cNvSpPr txBox="1"/>
          <p:nvPr/>
        </p:nvSpPr>
        <p:spPr>
          <a:xfrm>
            <a:off x="1258868" y="1334052"/>
            <a:ext cx="10018732" cy="793102"/>
          </a:xfrm>
          <a:prstGeom prst="rect">
            <a:avLst/>
          </a:prstGeom>
        </p:spPr>
        <p:txBody>
          <a:bodyPr wrap="square" lIns="0" tIns="0" rIns="0" bIns="0" rtlCol="0" anchor="t">
            <a:spAutoFit/>
          </a:bodyPr>
          <a:lstStyle/>
          <a:p>
            <a:pPr marL="0" lvl="0" indent="0" algn="l">
              <a:lnSpc>
                <a:spcPts val="5728"/>
              </a:lnSpc>
              <a:spcBef>
                <a:spcPct val="0"/>
              </a:spcBef>
            </a:pPr>
            <a:r>
              <a:rPr lang="en-US" sz="6365" b="1" spc="-190" dirty="0">
                <a:solidFill>
                  <a:srgbClr val="494949"/>
                </a:solidFill>
                <a:latin typeface="TT Ramillas Bold"/>
                <a:ea typeface="TT Ramillas Bold"/>
                <a:cs typeface="TT Ramillas Bold"/>
                <a:sym typeface="TT Ramillas Bold"/>
              </a:rPr>
              <a:t>Ezekiel 3: 18 - 19 (Amplified)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846484" y="2590769"/>
            <a:ext cx="14595031" cy="3166251"/>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Now, </a:t>
            </a:r>
            <a:r>
              <a:rPr lang="en-US" sz="5000" b="1" dirty="0">
                <a:solidFill>
                  <a:srgbClr val="E8E8E8"/>
                </a:solidFill>
                <a:latin typeface="TT Norms Bold"/>
                <a:ea typeface="TT Norms Bold"/>
                <a:cs typeface="TT Norms Bold"/>
                <a:sym typeface="TT Norms Bold"/>
              </a:rPr>
              <a:t>last night we started teaching on the </a:t>
            </a:r>
            <a:r>
              <a:rPr lang="en-US" sz="5000" b="1" dirty="0">
                <a:solidFill>
                  <a:srgbClr val="E4C12B"/>
                </a:solidFill>
                <a:latin typeface="TT Norms Bold"/>
                <a:ea typeface="TT Norms Bold"/>
                <a:cs typeface="TT Norms Bold"/>
                <a:sym typeface="TT Norms Bold"/>
              </a:rPr>
              <a:t>two subjects</a:t>
            </a:r>
            <a:r>
              <a:rPr lang="en-US" sz="5000" dirty="0">
                <a:solidFill>
                  <a:srgbClr val="E8E8E8"/>
                </a:solidFill>
                <a:latin typeface="TT Norms"/>
                <a:ea typeface="TT Norms"/>
                <a:cs typeface="TT Norms"/>
                <a:sym typeface="TT Norms"/>
              </a:rPr>
              <a:t>, that I thought was very essential. And I wouldn’t say nothing about these unless I thought it was necessary. See? </a:t>
            </a:r>
          </a:p>
        </p:txBody>
      </p:sp>
      <p:sp>
        <p:nvSpPr>
          <p:cNvPr id="3" name="TextBox 3"/>
          <p:cNvSpPr txBox="1"/>
          <p:nvPr/>
        </p:nvSpPr>
        <p:spPr>
          <a:xfrm>
            <a:off x="3409144" y="6057900"/>
            <a:ext cx="11469710" cy="982961"/>
          </a:xfrm>
          <a:prstGeom prst="rect">
            <a:avLst/>
          </a:prstGeom>
        </p:spPr>
        <p:txBody>
          <a:bodyPr lIns="0" tIns="0" rIns="0" bIns="0" rtlCol="0" anchor="t">
            <a:spAutoFit/>
          </a:bodyPr>
          <a:lstStyle/>
          <a:p>
            <a:pPr algn="ctr">
              <a:lnSpc>
                <a:spcPts val="3919"/>
              </a:lnSpc>
              <a:spcBef>
                <a:spcPct val="0"/>
              </a:spcBef>
            </a:pPr>
            <a:r>
              <a:rPr lang="en-US" sz="2800"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469524" y="1409700"/>
            <a:ext cx="15348952" cy="6354304"/>
          </a:xfrm>
          <a:prstGeom prst="rect">
            <a:avLst/>
          </a:prstGeom>
        </p:spPr>
        <p:txBody>
          <a:bodyPr lIns="0" tIns="0" rIns="0" bIns="0" rtlCol="0" anchor="t">
            <a:spAutoFit/>
          </a:bodyPr>
          <a:lstStyle/>
          <a:p>
            <a:pPr algn="ctr">
              <a:lnSpc>
                <a:spcPts val="6162"/>
              </a:lnSpc>
              <a:spcBef>
                <a:spcPct val="0"/>
              </a:spcBef>
            </a:pPr>
            <a:r>
              <a:rPr lang="en-US" sz="5000" b="1" dirty="0">
                <a:solidFill>
                  <a:srgbClr val="E8E8E8"/>
                </a:solidFill>
                <a:latin typeface="TT Norms Bold"/>
                <a:ea typeface="TT Norms Bold"/>
                <a:cs typeface="TT Norms Bold"/>
                <a:sym typeface="TT Norms Bold"/>
              </a:rPr>
              <a:t>First thing is to </a:t>
            </a:r>
            <a:r>
              <a:rPr lang="en-US" sz="5000" b="1" dirty="0">
                <a:solidFill>
                  <a:srgbClr val="E4C12B"/>
                </a:solidFill>
                <a:latin typeface="TT Norms Bold"/>
                <a:ea typeface="TT Norms Bold"/>
                <a:cs typeface="TT Norms Bold"/>
                <a:sym typeface="TT Norms Bold"/>
              </a:rPr>
              <a:t>warn</a:t>
            </a:r>
            <a:r>
              <a:rPr lang="en-US" sz="5000" b="1" dirty="0">
                <a:solidFill>
                  <a:srgbClr val="E8E8E8"/>
                </a:solidFill>
                <a:latin typeface="TT Norms Bold"/>
                <a:ea typeface="TT Norms Bold"/>
                <a:cs typeface="TT Norms Bold"/>
                <a:sym typeface="TT Norms Bold"/>
              </a:rPr>
              <a:t> the church</a:t>
            </a:r>
            <a:r>
              <a:rPr lang="en-US" sz="5000" dirty="0">
                <a:solidFill>
                  <a:srgbClr val="E8E8E8"/>
                </a:solidFill>
                <a:latin typeface="TT Norms"/>
                <a:ea typeface="TT Norms"/>
                <a:cs typeface="TT Norms"/>
                <a:sym typeface="TT Norms"/>
              </a:rPr>
              <a:t>. </a:t>
            </a:r>
            <a:r>
              <a:rPr lang="en-US" sz="5000" b="1" dirty="0">
                <a:solidFill>
                  <a:srgbClr val="E4C12B"/>
                </a:solidFill>
                <a:latin typeface="TT Norms Bold"/>
                <a:ea typeface="TT Norms Bold"/>
                <a:cs typeface="TT Norms Bold"/>
                <a:sym typeface="TT Norms Bold"/>
              </a:rPr>
              <a:t>That’s what the watchman stands on the tower for</a:t>
            </a:r>
            <a:r>
              <a:rPr lang="en-US" sz="5000" dirty="0">
                <a:solidFill>
                  <a:srgbClr val="E8E8E8"/>
                </a:solidFill>
                <a:latin typeface="TT Norms"/>
                <a:ea typeface="TT Norms"/>
                <a:cs typeface="TT Norms"/>
                <a:sym typeface="TT Norms"/>
              </a:rPr>
              <a:t>. When he sees the enemy coming, then warn those that are in the city. And then if the watchman doesn’t warn, then God will require the blood of the city upon his hand. That’s right. But if he does warn, and the people doesn’t take heed, then their own blood’s upon them. And that’s the reason I just lay it out the way it’s wrote here. See? </a:t>
            </a:r>
          </a:p>
        </p:txBody>
      </p:sp>
      <p:sp>
        <p:nvSpPr>
          <p:cNvPr id="3" name="TextBox 3"/>
          <p:cNvSpPr txBox="1"/>
          <p:nvPr/>
        </p:nvSpPr>
        <p:spPr>
          <a:xfrm>
            <a:off x="3409145" y="7900670"/>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854102" y="1943100"/>
            <a:ext cx="14579796" cy="4764125"/>
          </a:xfrm>
          <a:prstGeom prst="rect">
            <a:avLst/>
          </a:prstGeom>
        </p:spPr>
        <p:txBody>
          <a:bodyPr wrap="square"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 And then it’s up to you, and at the day of judgment I want—when I pass away from this world, if I’m still conscious and going, I want to be able to say like Paul, “</a:t>
            </a:r>
            <a:r>
              <a:rPr lang="en-US" sz="5000" b="1" dirty="0">
                <a:solidFill>
                  <a:srgbClr val="E4C12B"/>
                </a:solidFill>
                <a:latin typeface="TT Norms Bold"/>
                <a:ea typeface="TT Norms Bold"/>
                <a:cs typeface="TT Norms Bold"/>
                <a:sym typeface="TT Norms Bold"/>
              </a:rPr>
              <a:t>There’s no man’s blood upon my hands, for I’ve not shunned to declare to you the whole counsel of God, as I know it,” just the way it is</a:t>
            </a:r>
            <a:r>
              <a:rPr lang="en-US" sz="5000" dirty="0">
                <a:solidFill>
                  <a:srgbClr val="E8E8E8"/>
                </a:solidFill>
                <a:latin typeface="TT Norms"/>
                <a:ea typeface="TT Norms"/>
                <a:cs typeface="TT Norms"/>
                <a:sym typeface="TT Norms"/>
              </a:rPr>
              <a:t>.</a:t>
            </a:r>
          </a:p>
        </p:txBody>
      </p:sp>
      <p:sp>
        <p:nvSpPr>
          <p:cNvPr id="3" name="TextBox 3"/>
          <p:cNvSpPr txBox="1"/>
          <p:nvPr/>
        </p:nvSpPr>
        <p:spPr>
          <a:xfrm>
            <a:off x="3200400" y="6707225"/>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449684" y="957110"/>
            <a:ext cx="15388632" cy="7141699"/>
          </a:xfrm>
          <a:prstGeom prst="rect">
            <a:avLst/>
          </a:prstGeom>
        </p:spPr>
        <p:txBody>
          <a:bodyPr lIns="0" tIns="0" rIns="0" bIns="0" rtlCol="0" anchor="t">
            <a:spAutoFit/>
          </a:bodyPr>
          <a:lstStyle/>
          <a:p>
            <a:pPr algn="ctr">
              <a:lnSpc>
                <a:spcPts val="6162"/>
              </a:lnSpc>
              <a:spcBef>
                <a:spcPct val="0"/>
              </a:spcBef>
            </a:pPr>
            <a:r>
              <a:rPr lang="en-US" sz="4800" dirty="0">
                <a:solidFill>
                  <a:srgbClr val="E8E8E8"/>
                </a:solidFill>
                <a:latin typeface="TT Norms"/>
                <a:ea typeface="TT Norms"/>
                <a:cs typeface="TT Norms"/>
                <a:sym typeface="TT Norms"/>
              </a:rPr>
              <a:t>14 Now, </a:t>
            </a:r>
            <a:r>
              <a:rPr lang="en-US" sz="4800" b="1" dirty="0">
                <a:solidFill>
                  <a:srgbClr val="E4C12B"/>
                </a:solidFill>
                <a:latin typeface="TT Norms Bold"/>
                <a:ea typeface="TT Norms Bold"/>
                <a:cs typeface="TT Norms Bold"/>
                <a:sym typeface="TT Norms Bold"/>
              </a:rPr>
              <a:t>the Mark of The Beast, the Seal of God</a:t>
            </a:r>
            <a:r>
              <a:rPr lang="en-US" sz="4800" dirty="0">
                <a:solidFill>
                  <a:srgbClr val="E8E8E8"/>
                </a:solidFill>
                <a:latin typeface="TT Norms"/>
                <a:ea typeface="TT Norms"/>
                <a:cs typeface="TT Norms"/>
                <a:sym typeface="TT Norms"/>
              </a:rPr>
              <a:t>. Now, how many was here last night? Let’s see, was been in the class. Oh, about everybody, I suppose. All right. Now, therefore to get a little background where we’re going tonight with it…Now, </a:t>
            </a:r>
            <a:r>
              <a:rPr lang="en-US" sz="4800" b="1" dirty="0">
                <a:solidFill>
                  <a:srgbClr val="E4C12B"/>
                </a:solidFill>
                <a:latin typeface="TT Norms Bold"/>
                <a:ea typeface="TT Norms Bold"/>
                <a:cs typeface="TT Norms Bold"/>
                <a:sym typeface="TT Norms Bold"/>
              </a:rPr>
              <a:t>I had to take both of the subjects and put them together, because they run parallel one to the other</a:t>
            </a:r>
            <a:r>
              <a:rPr lang="en-US" sz="4800" dirty="0">
                <a:solidFill>
                  <a:srgbClr val="E8E8E8"/>
                </a:solidFill>
                <a:latin typeface="TT Norms"/>
                <a:ea typeface="TT Norms"/>
                <a:cs typeface="TT Norms"/>
                <a:sym typeface="TT Norms"/>
              </a:rPr>
              <a:t>. And we find out…I announced what I thought they were at the beginning, and now using the Scripture to prove that I think that this is right. </a:t>
            </a:r>
          </a:p>
        </p:txBody>
      </p:sp>
      <p:sp>
        <p:nvSpPr>
          <p:cNvPr id="3" name="TextBox 3"/>
          <p:cNvSpPr txBox="1"/>
          <p:nvPr/>
        </p:nvSpPr>
        <p:spPr>
          <a:xfrm>
            <a:off x="3505200" y="8191500"/>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821684" y="2019300"/>
            <a:ext cx="14644631" cy="3961341"/>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14 .... I think that the </a:t>
            </a:r>
            <a:r>
              <a:rPr lang="en-US" sz="5000" b="1" dirty="0">
                <a:solidFill>
                  <a:srgbClr val="E4C12B"/>
                </a:solidFill>
                <a:latin typeface="TT Norms Bold"/>
                <a:ea typeface="TT Norms Bold"/>
                <a:cs typeface="TT Norms Bold"/>
                <a:sym typeface="TT Norms Bold"/>
              </a:rPr>
              <a:t>Seal of God is the Holy Spirit</a:t>
            </a:r>
            <a:r>
              <a:rPr lang="en-US" sz="5000" dirty="0">
                <a:solidFill>
                  <a:srgbClr val="E8E8E8"/>
                </a:solidFill>
                <a:latin typeface="TT Norms"/>
                <a:ea typeface="TT Norms"/>
                <a:cs typeface="TT Norms"/>
                <a:sym typeface="TT Norms"/>
              </a:rPr>
              <a:t>. The Bible supports that. </a:t>
            </a:r>
            <a:r>
              <a:rPr lang="en-US" sz="5000" b="1" dirty="0">
                <a:solidFill>
                  <a:srgbClr val="E4C12B"/>
                </a:solidFill>
                <a:latin typeface="TT Norms Bold"/>
                <a:ea typeface="TT Norms Bold"/>
                <a:cs typeface="TT Norms Bold"/>
                <a:sym typeface="TT Norms Bold"/>
              </a:rPr>
              <a:t>The mark of the beast is to reject the Holy Spirit</a:t>
            </a:r>
            <a:r>
              <a:rPr lang="en-US" sz="5000" dirty="0">
                <a:solidFill>
                  <a:srgbClr val="E4C12B"/>
                </a:solidFill>
                <a:latin typeface="TT Norms"/>
                <a:ea typeface="TT Norms"/>
                <a:cs typeface="TT Norms"/>
                <a:sym typeface="TT Norms"/>
              </a:rPr>
              <a:t>.</a:t>
            </a:r>
            <a:r>
              <a:rPr lang="en-US" sz="5000" dirty="0">
                <a:solidFill>
                  <a:srgbClr val="E8E8E8"/>
                </a:solidFill>
                <a:latin typeface="TT Norms"/>
                <a:ea typeface="TT Norms"/>
                <a:cs typeface="TT Norms"/>
                <a:sym typeface="TT Norms"/>
              </a:rPr>
              <a:t> There’s only two classes of people. And on the side of salvation and rejecting </a:t>
            </a:r>
            <a:r>
              <a:rPr lang="en-US" sz="5000" u="sng" dirty="0">
                <a:solidFill>
                  <a:srgbClr val="E8E8E8"/>
                </a:solidFill>
                <a:latin typeface="TT Norms"/>
                <a:ea typeface="TT Norms"/>
                <a:cs typeface="TT Norms"/>
                <a:sym typeface="TT Norms"/>
              </a:rPr>
              <a:t>begin in Genesis</a:t>
            </a:r>
            <a:r>
              <a:rPr lang="en-US" sz="5000" dirty="0">
                <a:solidFill>
                  <a:srgbClr val="E8E8E8"/>
                </a:solidFill>
                <a:latin typeface="TT Norms"/>
                <a:ea typeface="TT Norms"/>
                <a:cs typeface="TT Norms"/>
                <a:sym typeface="TT Norms"/>
              </a:rPr>
              <a:t> like everything else begin</a:t>
            </a:r>
          </a:p>
        </p:txBody>
      </p:sp>
      <p:sp>
        <p:nvSpPr>
          <p:cNvPr id="3" name="TextBox 3"/>
          <p:cNvSpPr txBox="1"/>
          <p:nvPr/>
        </p:nvSpPr>
        <p:spPr>
          <a:xfrm>
            <a:off x="3409144" y="6362700"/>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275746" y="1409700"/>
            <a:ext cx="15736508" cy="6354304"/>
          </a:xfrm>
          <a:prstGeom prst="rect">
            <a:avLst/>
          </a:prstGeom>
        </p:spPr>
        <p:txBody>
          <a:bodyPr wrap="square"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17 Now, the Holy Spirit is the Seal of God. </a:t>
            </a:r>
            <a:r>
              <a:rPr lang="en-US" sz="5000" b="1" dirty="0">
                <a:solidFill>
                  <a:srgbClr val="E4C12B"/>
                </a:solidFill>
                <a:latin typeface="TT Norms Bold"/>
                <a:ea typeface="TT Norms Bold"/>
                <a:cs typeface="TT Norms Bold"/>
                <a:sym typeface="TT Norms Bold"/>
              </a:rPr>
              <a:t>Now, if you say you believe and haven’t received the Holy Ghost, then God’s never recognized your faith yet</a:t>
            </a:r>
            <a:r>
              <a:rPr lang="en-US" sz="5000" dirty="0">
                <a:solidFill>
                  <a:srgbClr val="E8E8E8"/>
                </a:solidFill>
                <a:latin typeface="TT Norms"/>
                <a:ea typeface="TT Norms"/>
                <a:cs typeface="TT Norms"/>
                <a:sym typeface="TT Norms"/>
              </a:rPr>
              <a:t>. That’s right. Because the </a:t>
            </a:r>
            <a:r>
              <a:rPr lang="en-US" sz="5000" u="sng" dirty="0">
                <a:solidFill>
                  <a:srgbClr val="E8E8E8"/>
                </a:solidFill>
                <a:latin typeface="TT Norms"/>
                <a:ea typeface="TT Norms"/>
                <a:cs typeface="TT Norms"/>
                <a:sym typeface="TT Norms"/>
              </a:rPr>
              <a:t>Seal is the recognition</a:t>
            </a:r>
            <a:r>
              <a:rPr lang="en-US" sz="5000" dirty="0">
                <a:solidFill>
                  <a:srgbClr val="E8E8E8"/>
                </a:solidFill>
                <a:latin typeface="TT Norms"/>
                <a:ea typeface="TT Norms"/>
                <a:cs typeface="TT Norms"/>
                <a:sym typeface="TT Norms"/>
              </a:rPr>
              <a:t> that God has completed and finished His work in you (That’s right.), that He recognized, sure. Someone said, “Why do you make it so loose, Brother Branham, saying, Saint John 5:24?” That’s the beginning of the Spirit. That’s right. </a:t>
            </a:r>
          </a:p>
        </p:txBody>
      </p:sp>
      <p:sp>
        <p:nvSpPr>
          <p:cNvPr id="3" name="TextBox 3"/>
          <p:cNvSpPr txBox="1"/>
          <p:nvPr/>
        </p:nvSpPr>
        <p:spPr>
          <a:xfrm>
            <a:off x="3505200" y="7884179"/>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36665" y="1790700"/>
            <a:ext cx="15014670" cy="5559214"/>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17  I believe that a man, as soon as you believe on the Lord Jesus Christ, it’s a portion of the Holy Spirit. When you’re sanctified, another part of the Holy Spirit cleans you. Then you’re filled with the Holy Ghost. Right. Now, “</a:t>
            </a:r>
            <a:r>
              <a:rPr lang="en-US" sz="5000" b="1" dirty="0">
                <a:solidFill>
                  <a:srgbClr val="E4C12B"/>
                </a:solidFill>
                <a:latin typeface="TT Norms Bold"/>
                <a:ea typeface="TT Norms Bold"/>
                <a:cs typeface="TT Norms Bold"/>
                <a:sym typeface="TT Norms Bold"/>
              </a:rPr>
              <a:t>But he that heareth My words, and believeth on Him that sent Me, has Eternal Life</a:t>
            </a:r>
            <a:r>
              <a:rPr lang="en-US" sz="5000" dirty="0">
                <a:solidFill>
                  <a:srgbClr val="E4C12B"/>
                </a:solidFill>
                <a:latin typeface="TT Norms"/>
                <a:ea typeface="TT Norms"/>
                <a:cs typeface="TT Norms"/>
                <a:sym typeface="TT Norms"/>
              </a:rPr>
              <a:t>.</a:t>
            </a:r>
            <a:r>
              <a:rPr lang="en-US" sz="5000" dirty="0">
                <a:solidFill>
                  <a:srgbClr val="E8E8E8"/>
                </a:solidFill>
                <a:latin typeface="TT Norms"/>
                <a:ea typeface="TT Norms"/>
                <a:cs typeface="TT Norms"/>
                <a:sym typeface="TT Norms"/>
              </a:rPr>
              <a:t>” There’s only one type of it; that’s God’s life.</a:t>
            </a:r>
          </a:p>
        </p:txBody>
      </p:sp>
      <p:sp>
        <p:nvSpPr>
          <p:cNvPr id="3" name="TextBox 3"/>
          <p:cNvSpPr txBox="1"/>
          <p:nvPr/>
        </p:nvSpPr>
        <p:spPr>
          <a:xfrm>
            <a:off x="3409145" y="7519670"/>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61-0217 - THE MARK OF THE BEAST AND THE SEAL OF GOD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821684" y="2070059"/>
            <a:ext cx="14644631" cy="4764125"/>
          </a:xfrm>
          <a:prstGeom prst="rect">
            <a:avLst/>
          </a:prstGeom>
        </p:spPr>
        <p:txBody>
          <a:bodyPr lIns="0" tIns="0" rIns="0" bIns="0" rtlCol="0" anchor="t">
            <a:spAutoFit/>
          </a:bodyPr>
          <a:lstStyle/>
          <a:p>
            <a:pPr algn="ctr">
              <a:lnSpc>
                <a:spcPts val="6162"/>
              </a:lnSpc>
            </a:pPr>
            <a:r>
              <a:rPr lang="en-US" sz="5000" b="1" u="sng" dirty="0">
                <a:solidFill>
                  <a:srgbClr val="E4C12B"/>
                </a:solidFill>
                <a:latin typeface="TT Norms Bold"/>
                <a:ea typeface="TT Norms Bold"/>
                <a:cs typeface="TT Norms Bold"/>
                <a:sym typeface="TT Norms Bold"/>
              </a:rPr>
              <a:t>Take warning</a:t>
            </a:r>
            <a:r>
              <a:rPr lang="en-US" sz="5000" dirty="0">
                <a:solidFill>
                  <a:srgbClr val="E4C12B"/>
                </a:solidFill>
                <a:latin typeface="TT Norms"/>
                <a:ea typeface="TT Norms"/>
                <a:cs typeface="TT Norms"/>
                <a:sym typeface="TT Norms"/>
              </a:rPr>
              <a:t>! </a:t>
            </a:r>
          </a:p>
          <a:p>
            <a:pPr algn="ctr">
              <a:lnSpc>
                <a:spcPts val="6162"/>
              </a:lnSpc>
              <a:spcBef>
                <a:spcPct val="0"/>
              </a:spcBef>
            </a:pPr>
            <a:r>
              <a:rPr lang="en-US" sz="5000" b="1" dirty="0">
                <a:solidFill>
                  <a:srgbClr val="E4C12B"/>
                </a:solidFill>
                <a:latin typeface="TT Norms Bold"/>
                <a:ea typeface="TT Norms Bold"/>
                <a:cs typeface="TT Norms Bold"/>
                <a:sym typeface="TT Norms Bold"/>
              </a:rPr>
              <a:t>There is only one way you can get the Blood of Jesus Christ off your hands, is put It in your heart</a:t>
            </a:r>
            <a:r>
              <a:rPr lang="en-US" sz="5000" dirty="0">
                <a:solidFill>
                  <a:srgbClr val="E8E8E8"/>
                </a:solidFill>
                <a:latin typeface="TT Norms"/>
                <a:ea typeface="TT Norms"/>
                <a:cs typeface="TT Norms"/>
                <a:sym typeface="TT Norms"/>
              </a:rPr>
              <a:t>. Only one way. It’ll never work no other way. Said, “When I see the Blood, when it’s applied in the right place!” “Well,” you say, “I believe the Blood.” </a:t>
            </a:r>
          </a:p>
        </p:txBody>
      </p:sp>
      <p:sp>
        <p:nvSpPr>
          <p:cNvPr id="3" name="TextBox 3"/>
          <p:cNvSpPr txBox="1"/>
          <p:nvPr/>
        </p:nvSpPr>
        <p:spPr>
          <a:xfrm>
            <a:off x="3409144" y="6871147"/>
            <a:ext cx="11469710"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64-0208 - THE TOKEN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522138"/>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646552" y="1836476"/>
            <a:ext cx="16741264" cy="2089033"/>
          </a:xfrm>
          <a:prstGeom prst="rect">
            <a:avLst/>
          </a:prstGeom>
        </p:spPr>
        <p:txBody>
          <a:bodyPr wrap="square" lIns="0" tIns="0" rIns="0" bIns="0" rtlCol="0" anchor="t">
            <a:spAutoFit/>
          </a:bodyPr>
          <a:lstStyle/>
          <a:p>
            <a:pPr algn="ctr">
              <a:lnSpc>
                <a:spcPts val="5375"/>
              </a:lnSpc>
            </a:pPr>
            <a:r>
              <a:rPr lang="en-US" sz="4800" dirty="0">
                <a:solidFill>
                  <a:srgbClr val="494949"/>
                </a:solidFill>
                <a:latin typeface="TT Norms"/>
                <a:ea typeface="TT Norms"/>
                <a:cs typeface="TT Norms"/>
                <a:sym typeface="TT Norms"/>
              </a:rPr>
              <a:t>10 For we must all appear before the judgment seat of Christ; </a:t>
            </a:r>
            <a:r>
              <a:rPr lang="en-US" sz="4800" b="1" dirty="0">
                <a:solidFill>
                  <a:srgbClr val="494949"/>
                </a:solidFill>
                <a:latin typeface="TT Norms Bold"/>
                <a:ea typeface="TT Norms Bold"/>
                <a:cs typeface="TT Norms Bold"/>
                <a:sym typeface="TT Norms Bold"/>
              </a:rPr>
              <a:t>that every one may receive the things done in his body</a:t>
            </a:r>
            <a:r>
              <a:rPr lang="en-US" sz="4800" dirty="0">
                <a:solidFill>
                  <a:srgbClr val="494949"/>
                </a:solidFill>
                <a:latin typeface="TT Norms"/>
                <a:ea typeface="TT Norms"/>
                <a:cs typeface="TT Norms"/>
                <a:sym typeface="TT Norms"/>
              </a:rPr>
              <a:t>, according to that he hath done, whether it be good or bad</a:t>
            </a:r>
          </a:p>
        </p:txBody>
      </p:sp>
      <p:sp>
        <p:nvSpPr>
          <p:cNvPr id="6" name="TextBox 6"/>
          <p:cNvSpPr txBox="1"/>
          <p:nvPr/>
        </p:nvSpPr>
        <p:spPr>
          <a:xfrm>
            <a:off x="806677" y="4421450"/>
            <a:ext cx="13412232" cy="772115"/>
          </a:xfrm>
          <a:prstGeom prst="rect">
            <a:avLst/>
          </a:prstGeom>
        </p:spPr>
        <p:txBody>
          <a:bodyPr lIns="0" tIns="0" rIns="0" bIns="0" rtlCol="0" anchor="t">
            <a:spAutoFit/>
          </a:bodyPr>
          <a:lstStyle/>
          <a:p>
            <a:pPr marL="0" lvl="0" indent="0" algn="l">
              <a:lnSpc>
                <a:spcPts val="5638"/>
              </a:lnSpc>
              <a:spcBef>
                <a:spcPct val="0"/>
              </a:spcBef>
            </a:pPr>
            <a:r>
              <a:rPr lang="en-US" sz="6265" b="1" spc="-187">
                <a:solidFill>
                  <a:srgbClr val="494949"/>
                </a:solidFill>
                <a:latin typeface="TT Ramillas Bold"/>
                <a:ea typeface="TT Ramillas Bold"/>
                <a:cs typeface="TT Ramillas Bold"/>
                <a:sym typeface="TT Ramillas Bold"/>
              </a:rPr>
              <a:t>Amplified </a:t>
            </a:r>
          </a:p>
        </p:txBody>
      </p:sp>
      <p:sp>
        <p:nvSpPr>
          <p:cNvPr id="7" name="TextBox 7"/>
          <p:cNvSpPr txBox="1"/>
          <p:nvPr/>
        </p:nvSpPr>
        <p:spPr>
          <a:xfrm>
            <a:off x="646552" y="5152607"/>
            <a:ext cx="16741264" cy="3554480"/>
          </a:xfrm>
          <a:prstGeom prst="rect">
            <a:avLst/>
          </a:prstGeom>
        </p:spPr>
        <p:txBody>
          <a:bodyPr lIns="0" tIns="0" rIns="0" bIns="0" rtlCol="0" anchor="t">
            <a:spAutoFit/>
          </a:bodyPr>
          <a:lstStyle/>
          <a:p>
            <a:pPr algn="ctr">
              <a:lnSpc>
                <a:spcPts val="5631"/>
              </a:lnSpc>
            </a:pPr>
            <a:r>
              <a:rPr lang="en-US" sz="4400" dirty="0">
                <a:solidFill>
                  <a:srgbClr val="494949"/>
                </a:solidFill>
                <a:latin typeface="TT Norms"/>
                <a:ea typeface="TT Norms"/>
                <a:cs typeface="TT Norms"/>
                <a:sym typeface="TT Norms"/>
              </a:rPr>
              <a:t>10 For we [</a:t>
            </a:r>
            <a:r>
              <a:rPr lang="en-US" sz="4400" i="1" u="sng" dirty="0">
                <a:solidFill>
                  <a:srgbClr val="A41818"/>
                </a:solidFill>
                <a:latin typeface="TT Norms Italics"/>
                <a:ea typeface="TT Norms Italics"/>
                <a:cs typeface="TT Norms Italics"/>
                <a:sym typeface="TT Norms Italics"/>
              </a:rPr>
              <a:t>believers will be called to account and</a:t>
            </a:r>
            <a:r>
              <a:rPr lang="en-US" sz="4400" dirty="0">
                <a:solidFill>
                  <a:srgbClr val="494949"/>
                </a:solidFill>
                <a:latin typeface="TT Norms"/>
                <a:ea typeface="TT Norms"/>
                <a:cs typeface="TT Norms"/>
                <a:sym typeface="TT Norms"/>
              </a:rPr>
              <a:t>] must all appear before the judgment seat of Christ, so that each one may be repaid for what has been done in the body, whether good or bad [</a:t>
            </a:r>
            <a:r>
              <a:rPr lang="en-US" sz="4400" i="1" dirty="0">
                <a:solidFill>
                  <a:srgbClr val="A41818"/>
                </a:solidFill>
                <a:latin typeface="TT Norms Italics"/>
                <a:ea typeface="TT Norms Italics"/>
                <a:cs typeface="TT Norms Italics"/>
                <a:sym typeface="TT Norms Italics"/>
              </a:rPr>
              <a:t>that is, </a:t>
            </a:r>
            <a:r>
              <a:rPr lang="en-US" sz="4400" i="1" u="sng" dirty="0">
                <a:solidFill>
                  <a:srgbClr val="A41818"/>
                </a:solidFill>
                <a:latin typeface="TT Norms Italics"/>
                <a:ea typeface="TT Norms Italics"/>
                <a:cs typeface="TT Norms Italics"/>
                <a:sym typeface="TT Norms Italics"/>
              </a:rPr>
              <a:t>each will be held responsible for his actions</a:t>
            </a:r>
            <a:r>
              <a:rPr lang="en-US" sz="4400" i="1" dirty="0">
                <a:solidFill>
                  <a:srgbClr val="A41818"/>
                </a:solidFill>
                <a:latin typeface="TT Norms Italics"/>
                <a:ea typeface="TT Norms Italics"/>
                <a:cs typeface="TT Norms Italics"/>
                <a:sym typeface="TT Norms Italics"/>
              </a:rPr>
              <a:t>, purposes, goals, motives--the use or misuse of his time, opportunities and abilities</a:t>
            </a:r>
            <a:r>
              <a:rPr lang="en-US" sz="4400" dirty="0">
                <a:solidFill>
                  <a:srgbClr val="494949"/>
                </a:solidFill>
                <a:latin typeface="TT Norms"/>
                <a:ea typeface="TT Norms"/>
                <a:cs typeface="TT Norms"/>
                <a:sym typeface="TT Norms"/>
              </a:rPr>
              <a:t>].</a:t>
            </a:r>
          </a:p>
        </p:txBody>
      </p:sp>
      <p:sp>
        <p:nvSpPr>
          <p:cNvPr id="8" name="TextBox 8"/>
          <p:cNvSpPr txBox="1"/>
          <p:nvPr/>
        </p:nvSpPr>
        <p:spPr>
          <a:xfrm>
            <a:off x="1028700" y="1029129"/>
            <a:ext cx="13412232" cy="772115"/>
          </a:xfrm>
          <a:prstGeom prst="rect">
            <a:avLst/>
          </a:prstGeom>
        </p:spPr>
        <p:txBody>
          <a:bodyPr lIns="0" tIns="0" rIns="0" bIns="0" rtlCol="0" anchor="t">
            <a:spAutoFit/>
          </a:bodyPr>
          <a:lstStyle/>
          <a:p>
            <a:pPr marL="0" lvl="0" indent="0" algn="l">
              <a:lnSpc>
                <a:spcPts val="5638"/>
              </a:lnSpc>
              <a:spcBef>
                <a:spcPct val="0"/>
              </a:spcBef>
            </a:pPr>
            <a:r>
              <a:rPr lang="en-US" sz="6265" b="1" spc="-187">
                <a:solidFill>
                  <a:srgbClr val="494949"/>
                </a:solidFill>
                <a:latin typeface="TT Ramillas Bold"/>
                <a:ea typeface="TT Ramillas Bold"/>
                <a:cs typeface="TT Ramillas Bold"/>
                <a:sym typeface="TT Ramillas Bold"/>
              </a:rPr>
              <a:t>2 Corinthians 5:10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971550" y="1409700"/>
            <a:ext cx="16344900" cy="7149393"/>
          </a:xfrm>
          <a:prstGeom prst="rect">
            <a:avLst/>
          </a:prstGeom>
        </p:spPr>
        <p:txBody>
          <a:bodyPr wrap="square" lIns="0" tIns="0" rIns="0" bIns="0" rtlCol="0" anchor="t">
            <a:spAutoFit/>
          </a:bodyPr>
          <a:lstStyle/>
          <a:p>
            <a:pPr algn="ctr">
              <a:lnSpc>
                <a:spcPts val="6162"/>
              </a:lnSpc>
            </a:pPr>
            <a:r>
              <a:rPr lang="en-US" sz="5000" dirty="0">
                <a:solidFill>
                  <a:srgbClr val="E8E8E8"/>
                </a:solidFill>
                <a:latin typeface="TT Norms"/>
                <a:ea typeface="TT Norms"/>
                <a:cs typeface="TT Norms"/>
                <a:sym typeface="TT Norms"/>
              </a:rPr>
              <a:t>81 </a:t>
            </a:r>
            <a:r>
              <a:rPr lang="en-US" sz="5000" b="1" dirty="0">
                <a:solidFill>
                  <a:srgbClr val="E4C12B"/>
                </a:solidFill>
                <a:latin typeface="TT Norms Bold"/>
                <a:ea typeface="TT Norms Bold"/>
                <a:cs typeface="TT Norms Bold"/>
                <a:sym typeface="TT Norms Bold"/>
              </a:rPr>
              <a:t>In the heart, that’s where God wants the Blood, today</a:t>
            </a:r>
            <a:r>
              <a:rPr lang="en-US" sz="5000" dirty="0">
                <a:solidFill>
                  <a:srgbClr val="E8E8E8"/>
                </a:solidFill>
                <a:latin typeface="TT Norms"/>
                <a:ea typeface="TT Norms"/>
                <a:cs typeface="TT Norms"/>
                <a:sym typeface="TT Norms"/>
              </a:rPr>
              <a:t>. Not on your hands, but on your heart, God wants It. </a:t>
            </a:r>
          </a:p>
          <a:p>
            <a:pPr algn="ctr">
              <a:lnSpc>
                <a:spcPts val="6162"/>
              </a:lnSpc>
              <a:spcBef>
                <a:spcPct val="0"/>
              </a:spcBef>
            </a:pPr>
            <a:r>
              <a:rPr lang="en-US" sz="5000" dirty="0">
                <a:solidFill>
                  <a:srgbClr val="E8E8E8"/>
                </a:solidFill>
                <a:latin typeface="TT Norms"/>
                <a:ea typeface="TT Norms"/>
                <a:cs typeface="TT Norms"/>
                <a:sym typeface="TT Norms"/>
              </a:rPr>
              <a:t>82 And It’s on your hands, today. </a:t>
            </a:r>
            <a:r>
              <a:rPr lang="en-US" sz="5000" b="1" dirty="0">
                <a:solidFill>
                  <a:srgbClr val="E4C12B"/>
                </a:solidFill>
                <a:latin typeface="TT Norms Bold"/>
                <a:ea typeface="TT Norms Bold"/>
                <a:cs typeface="TT Norms Bold"/>
                <a:sym typeface="TT Norms Bold"/>
              </a:rPr>
              <a:t>If you haven’t accepted Him, and got the Seal in your heart, It’s on your hands</a:t>
            </a:r>
            <a:r>
              <a:rPr lang="en-US" sz="5000" dirty="0">
                <a:solidFill>
                  <a:srgbClr val="E8E8E8"/>
                </a:solidFill>
                <a:latin typeface="TT Norms"/>
                <a:ea typeface="TT Norms"/>
                <a:cs typeface="TT Norms"/>
                <a:sym typeface="TT Norms"/>
              </a:rPr>
              <a:t>. His identification of His Scripture, in this last days, puts It right back on our hands. </a:t>
            </a:r>
            <a:r>
              <a:rPr lang="en-US" sz="5000" b="1" dirty="0">
                <a:solidFill>
                  <a:srgbClr val="E4C12B"/>
                </a:solidFill>
                <a:latin typeface="TT Norms Bold"/>
                <a:ea typeface="TT Norms Bold"/>
                <a:cs typeface="TT Norms Bold"/>
                <a:sym typeface="TT Norms Bold"/>
              </a:rPr>
              <a:t>What can we do with this Jesus that’s called Christ?</a:t>
            </a:r>
            <a:r>
              <a:rPr lang="en-US" sz="5000" dirty="0">
                <a:solidFill>
                  <a:srgbClr val="E4C12B"/>
                </a:solidFill>
                <a:latin typeface="TT Norms"/>
                <a:ea typeface="TT Norms"/>
                <a:cs typeface="TT Norms"/>
                <a:sym typeface="TT Norms"/>
              </a:rPr>
              <a:t> </a:t>
            </a:r>
            <a:r>
              <a:rPr lang="en-US" sz="5000" dirty="0">
                <a:solidFill>
                  <a:srgbClr val="E8E8E8"/>
                </a:solidFill>
                <a:latin typeface="TT Norms"/>
                <a:ea typeface="TT Norms"/>
                <a:cs typeface="TT Norms"/>
                <a:sym typeface="TT Norms"/>
              </a:rPr>
              <a:t>What are we going to do with It? Only one thing, is display His Blood, by letting It be on our heart, by the Holy Ghost. </a:t>
            </a:r>
          </a:p>
        </p:txBody>
      </p:sp>
      <p:sp>
        <p:nvSpPr>
          <p:cNvPr id="3" name="TextBox 3"/>
          <p:cNvSpPr txBox="1"/>
          <p:nvPr/>
        </p:nvSpPr>
        <p:spPr>
          <a:xfrm>
            <a:off x="3409145" y="8636635"/>
            <a:ext cx="11469710"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64-0208 - THE TOKEN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827302" y="2357011"/>
            <a:ext cx="16317698" cy="7029488"/>
          </a:xfrm>
          <a:prstGeom prst="rect">
            <a:avLst/>
          </a:prstGeom>
        </p:spPr>
        <p:txBody>
          <a:bodyPr wrap="square" lIns="0" tIns="0" rIns="0" bIns="0" rtlCol="0" anchor="t">
            <a:spAutoFit/>
          </a:bodyPr>
          <a:lstStyle/>
          <a:p>
            <a:pPr>
              <a:lnSpc>
                <a:spcPts val="6095"/>
              </a:lnSpc>
            </a:pPr>
            <a:r>
              <a:rPr lang="en-US" sz="4800" dirty="0">
                <a:solidFill>
                  <a:srgbClr val="494949"/>
                </a:solidFill>
                <a:latin typeface="TT Norms"/>
                <a:ea typeface="TT Norms"/>
                <a:cs typeface="TT Norms"/>
                <a:sym typeface="TT Norms"/>
              </a:rPr>
              <a:t>20 Again, when a righteous man turns from his righteousness (right standing with God) and sins, and I place an obstacle before him, he will die; since </a:t>
            </a:r>
            <a:r>
              <a:rPr lang="en-US" sz="4800" b="1" u="sng" dirty="0">
                <a:solidFill>
                  <a:srgbClr val="494949"/>
                </a:solidFill>
                <a:latin typeface="TT Norms Bold"/>
                <a:ea typeface="TT Norms Bold"/>
                <a:cs typeface="TT Norms Bold"/>
                <a:sym typeface="TT Norms Bold"/>
              </a:rPr>
              <a:t>you have not warned him</a:t>
            </a:r>
            <a:r>
              <a:rPr lang="en-US" sz="4800" dirty="0">
                <a:solidFill>
                  <a:srgbClr val="494949"/>
                </a:solidFill>
                <a:latin typeface="TT Norms"/>
                <a:ea typeface="TT Norms"/>
                <a:cs typeface="TT Norms"/>
                <a:sym typeface="TT Norms"/>
              </a:rPr>
              <a:t>, he will die in his sin, and the righteous deeds which he has done will not be remembered; </a:t>
            </a:r>
            <a:r>
              <a:rPr lang="en-US" sz="4800" b="1" dirty="0">
                <a:solidFill>
                  <a:srgbClr val="494949"/>
                </a:solidFill>
                <a:latin typeface="TT Norms Bold"/>
                <a:ea typeface="TT Norms Bold"/>
                <a:cs typeface="TT Norms Bold"/>
                <a:sym typeface="TT Norms Bold"/>
              </a:rPr>
              <a:t>but you will be responsible for his blood</a:t>
            </a:r>
            <a:r>
              <a:rPr lang="en-US" sz="4800" dirty="0">
                <a:solidFill>
                  <a:srgbClr val="494949"/>
                </a:solidFill>
                <a:latin typeface="TT Norms"/>
                <a:ea typeface="TT Norms"/>
                <a:cs typeface="TT Norms"/>
                <a:sym typeface="TT Norms"/>
              </a:rPr>
              <a:t>. </a:t>
            </a:r>
          </a:p>
          <a:p>
            <a:pPr>
              <a:lnSpc>
                <a:spcPts val="6095"/>
              </a:lnSpc>
            </a:pPr>
            <a:r>
              <a:rPr lang="en-US" sz="4800" dirty="0">
                <a:solidFill>
                  <a:srgbClr val="494949"/>
                </a:solidFill>
                <a:latin typeface="TT Norms"/>
                <a:ea typeface="TT Norms"/>
                <a:cs typeface="TT Norms"/>
                <a:sym typeface="TT Norms"/>
              </a:rPr>
              <a:t>21 However, </a:t>
            </a:r>
            <a:r>
              <a:rPr lang="en-US" sz="4800" u="sng" dirty="0">
                <a:solidFill>
                  <a:srgbClr val="494949"/>
                </a:solidFill>
                <a:latin typeface="TT Norms"/>
                <a:ea typeface="TT Norms"/>
                <a:cs typeface="TT Norms"/>
                <a:sym typeface="TT Norms"/>
              </a:rPr>
              <a:t>if you</a:t>
            </a:r>
            <a:r>
              <a:rPr lang="en-US" sz="4800" dirty="0">
                <a:solidFill>
                  <a:srgbClr val="494949"/>
                </a:solidFill>
                <a:latin typeface="TT Norms"/>
                <a:ea typeface="TT Norms"/>
                <a:cs typeface="TT Norms"/>
                <a:sym typeface="TT Norms"/>
              </a:rPr>
              <a:t> have warned the </a:t>
            </a:r>
            <a:r>
              <a:rPr lang="en-US" sz="4800" u="sng" dirty="0">
                <a:solidFill>
                  <a:srgbClr val="494949"/>
                </a:solidFill>
                <a:latin typeface="TT Norms"/>
                <a:ea typeface="TT Norms"/>
                <a:cs typeface="TT Norms"/>
                <a:sym typeface="TT Norms"/>
              </a:rPr>
              <a:t>righteous</a:t>
            </a:r>
            <a:r>
              <a:rPr lang="en-US" sz="4800" dirty="0">
                <a:solidFill>
                  <a:srgbClr val="494949"/>
                </a:solidFill>
                <a:latin typeface="TT Norms"/>
                <a:ea typeface="TT Norms"/>
                <a:cs typeface="TT Norms"/>
                <a:sym typeface="TT Norms"/>
              </a:rPr>
              <a:t> man not to sin and he does not sin, he will surely live because he took warning; </a:t>
            </a:r>
            <a:r>
              <a:rPr lang="en-US" sz="4800" b="1" dirty="0">
                <a:solidFill>
                  <a:srgbClr val="494949"/>
                </a:solidFill>
                <a:latin typeface="TT Norms Bold"/>
                <a:ea typeface="TT Norms Bold"/>
                <a:cs typeface="TT Norms Bold"/>
                <a:sym typeface="TT Norms Bold"/>
              </a:rPr>
              <a:t>also you have freed yourself</a:t>
            </a:r>
            <a:r>
              <a:rPr lang="en-US" sz="4800" dirty="0">
                <a:solidFill>
                  <a:srgbClr val="494949"/>
                </a:solidFill>
                <a:latin typeface="TT Norms"/>
                <a:ea typeface="TT Norms"/>
                <a:cs typeface="TT Norms"/>
                <a:sym typeface="TT Norms"/>
              </a:rPr>
              <a:t> [</a:t>
            </a:r>
            <a:r>
              <a:rPr lang="en-US" sz="4800" i="1" dirty="0">
                <a:solidFill>
                  <a:srgbClr val="A41818"/>
                </a:solidFill>
                <a:latin typeface="TT Norms Italics"/>
                <a:ea typeface="TT Norms Italics"/>
                <a:cs typeface="TT Norms Italics"/>
                <a:sym typeface="TT Norms Italics"/>
              </a:rPr>
              <a:t>from responsibility</a:t>
            </a:r>
            <a:r>
              <a:rPr lang="en-US" sz="4800" dirty="0">
                <a:solidFill>
                  <a:srgbClr val="494949"/>
                </a:solidFill>
                <a:latin typeface="TT Norms"/>
                <a:ea typeface="TT Norms"/>
                <a:cs typeface="TT Norms"/>
                <a:sym typeface="TT Norms"/>
              </a:rPr>
              <a:t>].”</a:t>
            </a:r>
          </a:p>
        </p:txBody>
      </p:sp>
      <p:sp>
        <p:nvSpPr>
          <p:cNvPr id="6" name="TextBox 6"/>
          <p:cNvSpPr txBox="1"/>
          <p:nvPr/>
        </p:nvSpPr>
        <p:spPr>
          <a:xfrm>
            <a:off x="1258868" y="1334052"/>
            <a:ext cx="11185824"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Ezekiel 3: 20 - 21 - Amplified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2476500"/>
            <a:ext cx="14952151" cy="3969035"/>
          </a:xfrm>
          <a:prstGeom prst="rect">
            <a:avLst/>
          </a:prstGeom>
        </p:spPr>
        <p:txBody>
          <a:bodyPr lIns="0" tIns="0" rIns="0" bIns="0" rtlCol="0" anchor="t">
            <a:spAutoFit/>
          </a:bodyPr>
          <a:lstStyle/>
          <a:p>
            <a:pPr algn="ctr">
              <a:lnSpc>
                <a:spcPts val="6162"/>
              </a:lnSpc>
            </a:pPr>
            <a:r>
              <a:rPr lang="en-US" sz="5000" dirty="0">
                <a:solidFill>
                  <a:srgbClr val="E8E8E8"/>
                </a:solidFill>
                <a:latin typeface="TT Norms"/>
                <a:ea typeface="TT Norms"/>
                <a:cs typeface="TT Norms"/>
                <a:sym typeface="TT Norms"/>
              </a:rPr>
              <a:t>190 That’s THUS SAITH GOD’S HOLY WORD. </a:t>
            </a:r>
          </a:p>
          <a:p>
            <a:pPr algn="ctr">
              <a:lnSpc>
                <a:spcPts val="6162"/>
              </a:lnSpc>
              <a:spcBef>
                <a:spcPct val="0"/>
              </a:spcBef>
            </a:pPr>
            <a:r>
              <a:rPr lang="en-US" sz="5000" b="1" dirty="0">
                <a:solidFill>
                  <a:srgbClr val="E4C12B"/>
                </a:solidFill>
                <a:latin typeface="TT Norms Bold"/>
                <a:ea typeface="TT Norms Bold"/>
                <a:cs typeface="TT Norms Bold"/>
                <a:sym typeface="TT Norms Bold"/>
              </a:rPr>
              <a:t>If we disbelieve </a:t>
            </a:r>
            <a:r>
              <a:rPr lang="en-US" sz="5000" b="1" dirty="0" err="1">
                <a:solidFill>
                  <a:srgbClr val="E4C12B"/>
                </a:solidFill>
                <a:latin typeface="TT Norms Bold"/>
                <a:ea typeface="TT Norms Bold"/>
                <a:cs typeface="TT Norms Bold"/>
                <a:sym typeface="TT Norms Bold"/>
              </a:rPr>
              <a:t>wilfully</a:t>
            </a:r>
            <a:r>
              <a:rPr lang="en-US" sz="5000" b="1" dirty="0">
                <a:solidFill>
                  <a:srgbClr val="E4C12B"/>
                </a:solidFill>
                <a:latin typeface="TT Norms Bold"/>
                <a:ea typeface="TT Norms Bold"/>
                <a:cs typeface="TT Norms Bold"/>
                <a:sym typeface="TT Norms Bold"/>
              </a:rPr>
              <a:t> after we have seen It and heard It, then we’re across the line</a:t>
            </a:r>
            <a:r>
              <a:rPr lang="en-US" sz="5000" dirty="0">
                <a:solidFill>
                  <a:srgbClr val="E8E8E8"/>
                </a:solidFill>
                <a:latin typeface="TT Norms"/>
                <a:ea typeface="TT Norms"/>
                <a:cs typeface="TT Norms"/>
                <a:sym typeface="TT Norms"/>
              </a:rPr>
              <a:t>. There will never be no more forgiveness for it, you have crossed the line. “Oh,” you say, “God still blesses me.” Oh, yeah.   </a:t>
            </a:r>
          </a:p>
        </p:txBody>
      </p:sp>
      <p:sp>
        <p:nvSpPr>
          <p:cNvPr id="3" name="TextBox 3"/>
          <p:cNvSpPr txBox="1"/>
          <p:nvPr/>
        </p:nvSpPr>
        <p:spPr>
          <a:xfrm>
            <a:off x="3642862" y="65913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65-0911 - GOD'S POWER TO TRANSFORM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181100" y="1409700"/>
            <a:ext cx="15925800" cy="6584644"/>
          </a:xfrm>
          <a:prstGeom prst="rect">
            <a:avLst/>
          </a:prstGeom>
        </p:spPr>
        <p:txBody>
          <a:bodyPr wrap="square" lIns="0" tIns="0" rIns="0" bIns="0" rtlCol="0" anchor="t">
            <a:spAutoFit/>
          </a:bodyPr>
          <a:lstStyle/>
          <a:p>
            <a:pPr algn="ctr">
              <a:lnSpc>
                <a:spcPts val="6162"/>
              </a:lnSpc>
            </a:pPr>
            <a:r>
              <a:rPr lang="en-US" sz="5000" dirty="0">
                <a:solidFill>
                  <a:srgbClr val="E8E8E8"/>
                </a:solidFill>
                <a:latin typeface="TT Norms"/>
                <a:ea typeface="TT Norms"/>
                <a:cs typeface="TT Norms"/>
                <a:sym typeface="TT Norms"/>
              </a:rPr>
              <a:t>192 Joshua and Caleb said, “</a:t>
            </a:r>
            <a:r>
              <a:rPr lang="en-US" sz="5000" b="1" dirty="0">
                <a:solidFill>
                  <a:srgbClr val="E4C12B"/>
                </a:solidFill>
                <a:latin typeface="TT Norms Bold"/>
                <a:ea typeface="TT Norms Bold"/>
                <a:cs typeface="TT Norms Bold"/>
                <a:sym typeface="TT Norms Bold"/>
              </a:rPr>
              <a:t>We are more than able to do it, God made the promise</a:t>
            </a:r>
            <a:r>
              <a:rPr lang="en-US" sz="5000" dirty="0">
                <a:solidFill>
                  <a:srgbClr val="E8E8E8"/>
                </a:solidFill>
                <a:latin typeface="TT Norms"/>
                <a:ea typeface="TT Norms"/>
                <a:cs typeface="TT Norms"/>
                <a:sym typeface="TT Norms"/>
              </a:rPr>
              <a:t>.” </a:t>
            </a:r>
          </a:p>
          <a:p>
            <a:pPr algn="ctr">
              <a:lnSpc>
                <a:spcPts val="6162"/>
              </a:lnSpc>
            </a:pPr>
            <a:r>
              <a:rPr lang="en-US" sz="5000" dirty="0">
                <a:solidFill>
                  <a:srgbClr val="E8E8E8"/>
                </a:solidFill>
                <a:latin typeface="TT Norms"/>
                <a:ea typeface="TT Norms"/>
                <a:cs typeface="TT Norms"/>
                <a:sym typeface="TT Norms"/>
              </a:rPr>
              <a:t>193 And, remember, they turned back. That was at Kadesh-</a:t>
            </a:r>
            <a:r>
              <a:rPr lang="en-US" sz="5000" dirty="0" err="1">
                <a:solidFill>
                  <a:srgbClr val="E8E8E8"/>
                </a:solidFill>
                <a:latin typeface="TT Norms"/>
                <a:ea typeface="TT Norms"/>
                <a:cs typeface="TT Norms"/>
                <a:sym typeface="TT Norms"/>
              </a:rPr>
              <a:t>barnea</a:t>
            </a:r>
            <a:r>
              <a:rPr lang="en-US" sz="5000" dirty="0">
                <a:solidFill>
                  <a:srgbClr val="E8E8E8"/>
                </a:solidFill>
                <a:latin typeface="TT Norms"/>
                <a:ea typeface="TT Norms"/>
                <a:cs typeface="TT Norms"/>
                <a:sym typeface="TT Norms"/>
              </a:rPr>
              <a:t>. And they turned back and become wanderers in the wilderness. And every one of them died, and is lost Eternally. Jesus said so. </a:t>
            </a:r>
          </a:p>
          <a:p>
            <a:pPr algn="ctr">
              <a:lnSpc>
                <a:spcPts val="6162"/>
              </a:lnSpc>
              <a:spcBef>
                <a:spcPct val="0"/>
              </a:spcBef>
            </a:pPr>
            <a:r>
              <a:rPr lang="en-US" sz="5000" dirty="0">
                <a:solidFill>
                  <a:srgbClr val="E8E8E8"/>
                </a:solidFill>
                <a:latin typeface="TT Norms"/>
                <a:ea typeface="TT Norms"/>
                <a:cs typeface="TT Norms"/>
                <a:sym typeface="TT Norms"/>
              </a:rPr>
              <a:t>194 </a:t>
            </a:r>
            <a:r>
              <a:rPr lang="en-US" sz="5000" b="1" dirty="0">
                <a:solidFill>
                  <a:srgbClr val="E4C12B"/>
                </a:solidFill>
                <a:latin typeface="TT Norms Bold"/>
                <a:ea typeface="TT Norms Bold"/>
                <a:cs typeface="TT Norms Bold"/>
                <a:sym typeface="TT Norms Bold"/>
              </a:rPr>
              <a:t>Don’t cross that separating line, see. “When you know to do good, and doeth it not, to you it’s sin</a:t>
            </a:r>
            <a:r>
              <a:rPr lang="en-US" sz="5000" dirty="0">
                <a:solidFill>
                  <a:srgbClr val="E8E8E8"/>
                </a:solidFill>
                <a:latin typeface="TT Norms"/>
                <a:ea typeface="TT Norms"/>
                <a:cs typeface="TT Norms"/>
                <a:sym typeface="TT Norms"/>
              </a:rPr>
              <a:t>.” </a:t>
            </a:r>
          </a:p>
        </p:txBody>
      </p:sp>
      <p:sp>
        <p:nvSpPr>
          <p:cNvPr id="3" name="TextBox 3"/>
          <p:cNvSpPr txBox="1"/>
          <p:nvPr/>
        </p:nvSpPr>
        <p:spPr>
          <a:xfrm>
            <a:off x="3642863" y="7886700"/>
            <a:ext cx="11002273" cy="481330"/>
          </a:xfrm>
          <a:prstGeom prst="rect">
            <a:avLst/>
          </a:prstGeom>
        </p:spPr>
        <p:txBody>
          <a:bodyPr lIns="0" tIns="0" rIns="0" bIns="0" rtlCol="0" anchor="t">
            <a:spAutoFit/>
          </a:bodyPr>
          <a:lstStyle/>
          <a:p>
            <a:pPr algn="ctr">
              <a:lnSpc>
                <a:spcPts val="3919"/>
              </a:lnSpc>
              <a:spcBef>
                <a:spcPct val="0"/>
              </a:spcBef>
            </a:pPr>
            <a:r>
              <a:rPr lang="en-US" sz="2799" b="1" spc="363">
                <a:solidFill>
                  <a:srgbClr val="E8E8E8"/>
                </a:solidFill>
                <a:latin typeface="TT Norms Bold"/>
                <a:ea typeface="TT Norms Bold"/>
                <a:cs typeface="TT Norms Bold"/>
                <a:sym typeface="TT Norms Bold"/>
              </a:rPr>
              <a:t>65-0911 - GOD'S POWER TO TRANSFORM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2" y="1233170"/>
            <a:ext cx="14952151" cy="7149393"/>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65 </a:t>
            </a:r>
            <a:r>
              <a:rPr lang="en-US" sz="5000" b="1" dirty="0">
                <a:solidFill>
                  <a:srgbClr val="E4C12B"/>
                </a:solidFill>
                <a:latin typeface="TT Norms Bold"/>
                <a:ea typeface="TT Norms Bold"/>
                <a:cs typeface="TT Norms Bold"/>
                <a:sym typeface="TT Norms Bold"/>
              </a:rPr>
              <a:t>Who has the answer</a:t>
            </a:r>
            <a:r>
              <a:rPr lang="en-US" sz="5000" dirty="0">
                <a:solidFill>
                  <a:srgbClr val="E8E8E8"/>
                </a:solidFill>
                <a:latin typeface="TT Norms"/>
                <a:ea typeface="TT Norms"/>
                <a:cs typeface="TT Norms"/>
                <a:sym typeface="TT Norms"/>
              </a:rPr>
              <a:t>? The Watchman, that’s on the wall, has the answer. “Watchman, what of the night?” </a:t>
            </a:r>
            <a:r>
              <a:rPr lang="en-US" sz="5000" b="1" dirty="0">
                <a:solidFill>
                  <a:srgbClr val="E4C12B"/>
                </a:solidFill>
                <a:latin typeface="TT Norms Bold"/>
                <a:ea typeface="TT Norms Bold"/>
                <a:cs typeface="TT Norms Bold"/>
                <a:sym typeface="TT Norms Bold"/>
              </a:rPr>
              <a:t>And the</a:t>
            </a:r>
            <a:r>
              <a:rPr lang="en-US" sz="5000" dirty="0">
                <a:solidFill>
                  <a:srgbClr val="E4C12B"/>
                </a:solidFill>
                <a:latin typeface="TT Norms"/>
                <a:ea typeface="TT Norms"/>
                <a:cs typeface="TT Norms"/>
                <a:sym typeface="TT Norms"/>
              </a:rPr>
              <a:t> </a:t>
            </a:r>
            <a:r>
              <a:rPr lang="en-US" sz="5000" b="1" dirty="0">
                <a:solidFill>
                  <a:srgbClr val="E4C12B"/>
                </a:solidFill>
                <a:latin typeface="TT Norms Bold"/>
                <a:ea typeface="TT Norms Bold"/>
                <a:cs typeface="TT Norms Bold"/>
                <a:sym typeface="TT Norms Bold"/>
              </a:rPr>
              <a:t>Holy Spirit is that Watchman who is making ready the people, and giving warnings from God</a:t>
            </a:r>
            <a:r>
              <a:rPr lang="en-US" sz="5000" dirty="0">
                <a:solidFill>
                  <a:srgbClr val="E8E8E8"/>
                </a:solidFill>
                <a:latin typeface="TT Norms"/>
                <a:ea typeface="TT Norms"/>
                <a:cs typeface="TT Norms"/>
                <a:sym typeface="TT Norms"/>
              </a:rPr>
              <a:t>. He has been set as a Watchman. We see the sick being healed, blinded eyes coming open, deaf ears unstopped, cripples walking, the lame leaking…leaping like a hart. Fulfilling the…What is it? It’s the Coming of the Lord, pressing on. </a:t>
            </a:r>
          </a:p>
        </p:txBody>
      </p:sp>
      <p:sp>
        <p:nvSpPr>
          <p:cNvPr id="3" name="TextBox 3"/>
          <p:cNvSpPr txBox="1"/>
          <p:nvPr/>
        </p:nvSpPr>
        <p:spPr>
          <a:xfrm>
            <a:off x="3642862" y="85725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58-1130 - WATCHMAN, WHAT OF THE NIGHT?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557862" y="1104900"/>
            <a:ext cx="15172276" cy="7149393"/>
          </a:xfrm>
          <a:prstGeom prst="rect">
            <a:avLst/>
          </a:prstGeom>
        </p:spPr>
        <p:txBody>
          <a:bodyPr wrap="square"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34 And now, </a:t>
            </a:r>
            <a:r>
              <a:rPr lang="en-US" sz="5000" b="1" dirty="0">
                <a:solidFill>
                  <a:srgbClr val="E8E8E8"/>
                </a:solidFill>
                <a:latin typeface="TT Norms Bold"/>
                <a:ea typeface="TT Norms Bold"/>
                <a:cs typeface="TT Norms Bold"/>
                <a:sym typeface="TT Norms Bold"/>
              </a:rPr>
              <a:t>we find out that His Nature was, here, to always to warn a man before judgment</a:t>
            </a:r>
            <a:r>
              <a:rPr lang="en-US" sz="5000" dirty="0">
                <a:solidFill>
                  <a:srgbClr val="E8E8E8"/>
                </a:solidFill>
                <a:latin typeface="TT Norms"/>
                <a:ea typeface="TT Norms"/>
                <a:cs typeface="TT Norms"/>
                <a:sym typeface="TT Norms"/>
              </a:rPr>
              <a:t>, to warn a nation before judgment, and so forth. </a:t>
            </a:r>
            <a:r>
              <a:rPr lang="en-US" sz="5000" b="1" dirty="0">
                <a:solidFill>
                  <a:srgbClr val="E4C12B"/>
                </a:solidFill>
                <a:latin typeface="TT Norms Bold"/>
                <a:ea typeface="TT Norms Bold"/>
                <a:cs typeface="TT Norms Bold"/>
                <a:sym typeface="TT Norms Bold"/>
              </a:rPr>
              <a:t>He always gives His warning, a reminder to we, of a responsibility</a:t>
            </a:r>
            <a:r>
              <a:rPr lang="en-US" sz="5000" dirty="0">
                <a:solidFill>
                  <a:srgbClr val="E8E8E8"/>
                </a:solidFill>
                <a:latin typeface="TT Norms"/>
                <a:ea typeface="TT Norms"/>
                <a:cs typeface="TT Norms"/>
                <a:sym typeface="TT Norms"/>
              </a:rPr>
              <a:t>. </a:t>
            </a:r>
            <a:r>
              <a:rPr lang="en-US" sz="5000" b="1" dirty="0">
                <a:solidFill>
                  <a:srgbClr val="E4C12B"/>
                </a:solidFill>
                <a:latin typeface="TT Norms Bold"/>
                <a:ea typeface="TT Norms Bold"/>
                <a:cs typeface="TT Norms Bold"/>
                <a:sym typeface="TT Norms Bold"/>
              </a:rPr>
              <a:t>We are responsible, and God has put us here on the earth for a reason, and that reason that He has put us here for, we are responsible to Him for that reason.</a:t>
            </a:r>
            <a:r>
              <a:rPr lang="en-US" sz="5000" dirty="0">
                <a:solidFill>
                  <a:srgbClr val="E8E8E8"/>
                </a:solidFill>
                <a:latin typeface="TT Norms"/>
                <a:ea typeface="TT Norms"/>
                <a:cs typeface="TT Norms"/>
                <a:sym typeface="TT Norms"/>
              </a:rPr>
              <a:t> You should go to Him and find out what He wants you to do. See? If you don’t…   </a:t>
            </a:r>
          </a:p>
        </p:txBody>
      </p:sp>
      <p:sp>
        <p:nvSpPr>
          <p:cNvPr id="3" name="TextBox 3"/>
          <p:cNvSpPr txBox="1"/>
          <p:nvPr/>
        </p:nvSpPr>
        <p:spPr>
          <a:xfrm>
            <a:off x="4114800" y="8420100"/>
            <a:ext cx="11002273" cy="976630"/>
          </a:xfrm>
          <a:prstGeom prst="rect">
            <a:avLst/>
          </a:prstGeom>
        </p:spPr>
        <p:txBody>
          <a:bodyPr lIns="0" tIns="0" rIns="0" bIns="0" rtlCol="0" anchor="t">
            <a:spAutoFit/>
          </a:bodyPr>
          <a:lstStyle/>
          <a:p>
            <a:pPr algn="ctr">
              <a:lnSpc>
                <a:spcPts val="3919"/>
              </a:lnSpc>
              <a:spcBef>
                <a:spcPct val="0"/>
              </a:spcBef>
            </a:pPr>
            <a:r>
              <a:rPr lang="en-US" sz="2799" b="1" spc="363">
                <a:solidFill>
                  <a:srgbClr val="E8E8E8"/>
                </a:solidFill>
                <a:latin typeface="TT Norms Bold"/>
                <a:ea typeface="TT Norms Bold"/>
                <a:cs typeface="TT Norms Bold"/>
                <a:sym typeface="TT Norms Bold"/>
              </a:rPr>
              <a:t>63-0724 - GOD DOESN'T CALL MAN TO JUDGMENT WITHOUT FIRST WARNING HIM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5123575" y="1955662"/>
            <a:ext cx="8040850" cy="8040850"/>
          </a:xfrm>
          <a:custGeom>
            <a:avLst/>
            <a:gdLst/>
            <a:ahLst/>
            <a:cxnLst/>
            <a:rect l="l" t="t" r="r" b="b"/>
            <a:pathLst>
              <a:path w="8040850" h="8040850">
                <a:moveTo>
                  <a:pt x="0" y="0"/>
                </a:moveTo>
                <a:lnTo>
                  <a:pt x="8040850" y="0"/>
                </a:lnTo>
                <a:lnTo>
                  <a:pt x="8040850" y="8040850"/>
                </a:lnTo>
                <a:lnTo>
                  <a:pt x="0" y="804085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4736950" y="635305"/>
            <a:ext cx="8814099" cy="948715"/>
          </a:xfrm>
          <a:prstGeom prst="rect">
            <a:avLst/>
          </a:prstGeom>
        </p:spPr>
        <p:txBody>
          <a:bodyPr lIns="0" tIns="0" rIns="0" bIns="0" rtlCol="0" anchor="t">
            <a:spAutoFit/>
          </a:bodyPr>
          <a:lstStyle/>
          <a:p>
            <a:pPr algn="ctr">
              <a:lnSpc>
                <a:spcPts val="7162"/>
              </a:lnSpc>
            </a:pPr>
            <a:r>
              <a:rPr lang="en-US" sz="7308" b="1">
                <a:solidFill>
                  <a:srgbClr val="3D3D3D"/>
                </a:solidFill>
                <a:latin typeface="TT Ramillas Heavy"/>
                <a:ea typeface="TT Ramillas Heavy"/>
                <a:cs typeface="TT Ramillas Heavy"/>
                <a:sym typeface="TT Ramillas Heavy"/>
              </a:rPr>
              <a:t>The Watchman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1028700" y="2347486"/>
            <a:ext cx="15770007" cy="5625258"/>
          </a:xfrm>
          <a:prstGeom prst="rect">
            <a:avLst/>
          </a:prstGeom>
        </p:spPr>
        <p:txBody>
          <a:bodyPr lIns="0" tIns="0" rIns="0" bIns="0" rtlCol="0" anchor="t">
            <a:spAutoFit/>
          </a:bodyPr>
          <a:lstStyle/>
          <a:p>
            <a:pPr algn="ctr">
              <a:lnSpc>
                <a:spcPts val="6252"/>
              </a:lnSpc>
            </a:pPr>
            <a:r>
              <a:rPr lang="en-US" sz="4800" dirty="0">
                <a:solidFill>
                  <a:srgbClr val="494949"/>
                </a:solidFill>
                <a:latin typeface="TT Norms"/>
                <a:ea typeface="TT Norms"/>
                <a:cs typeface="TT Norms"/>
                <a:sym typeface="TT Norms"/>
              </a:rPr>
              <a:t>16 And it came to pass at the end of seven days, that the word of the LORD came unto me, saying, </a:t>
            </a:r>
          </a:p>
          <a:p>
            <a:pPr algn="ctr">
              <a:lnSpc>
                <a:spcPts val="6252"/>
              </a:lnSpc>
            </a:pPr>
            <a:endParaRPr lang="en-US" sz="4800" dirty="0">
              <a:solidFill>
                <a:srgbClr val="494949"/>
              </a:solidFill>
              <a:latin typeface="TT Norms"/>
              <a:ea typeface="TT Norms"/>
              <a:cs typeface="TT Norms"/>
              <a:sym typeface="TT Norms"/>
            </a:endParaRPr>
          </a:p>
          <a:p>
            <a:pPr algn="ctr">
              <a:lnSpc>
                <a:spcPts val="6252"/>
              </a:lnSpc>
            </a:pPr>
            <a:r>
              <a:rPr lang="en-US" sz="4800" dirty="0">
                <a:solidFill>
                  <a:srgbClr val="494949"/>
                </a:solidFill>
                <a:latin typeface="TT Norms"/>
                <a:ea typeface="TT Norms"/>
                <a:cs typeface="TT Norms"/>
                <a:sym typeface="TT Norms"/>
              </a:rPr>
              <a:t>17 Son of man, I have made thee a </a:t>
            </a:r>
            <a:r>
              <a:rPr lang="en-US" sz="4800" b="1" u="sng" dirty="0">
                <a:solidFill>
                  <a:srgbClr val="494949"/>
                </a:solidFill>
                <a:latin typeface="TT Norms Bold"/>
                <a:ea typeface="TT Norms Bold"/>
                <a:cs typeface="TT Norms Bold"/>
                <a:sym typeface="TT Norms Bold"/>
              </a:rPr>
              <a:t>watchman</a:t>
            </a:r>
            <a:r>
              <a:rPr lang="en-US" sz="4800" dirty="0">
                <a:solidFill>
                  <a:srgbClr val="494949"/>
                </a:solidFill>
                <a:latin typeface="TT Norms"/>
                <a:ea typeface="TT Norms"/>
                <a:cs typeface="TT Norms"/>
                <a:sym typeface="TT Norms"/>
              </a:rPr>
              <a:t> unto the house of Israel: </a:t>
            </a:r>
            <a:r>
              <a:rPr lang="en-US" sz="4800" b="1" dirty="0">
                <a:solidFill>
                  <a:srgbClr val="494949"/>
                </a:solidFill>
                <a:latin typeface="TT Norms Bold"/>
                <a:ea typeface="TT Norms Bold"/>
                <a:cs typeface="TT Norms Bold"/>
                <a:sym typeface="TT Norms Bold"/>
              </a:rPr>
              <a:t>therefore </a:t>
            </a:r>
            <a:r>
              <a:rPr lang="en-US" sz="4800" b="1" u="sng" dirty="0">
                <a:solidFill>
                  <a:srgbClr val="494949"/>
                </a:solidFill>
                <a:latin typeface="TT Norms Bold"/>
                <a:ea typeface="TT Norms Bold"/>
                <a:cs typeface="TT Norms Bold"/>
                <a:sym typeface="TT Norms Bold"/>
              </a:rPr>
              <a:t>hear</a:t>
            </a:r>
            <a:r>
              <a:rPr lang="en-US" sz="4800" b="1" dirty="0">
                <a:solidFill>
                  <a:srgbClr val="494949"/>
                </a:solidFill>
                <a:latin typeface="TT Norms Bold"/>
                <a:ea typeface="TT Norms Bold"/>
                <a:cs typeface="TT Norms Bold"/>
                <a:sym typeface="TT Norms Bold"/>
              </a:rPr>
              <a:t> the word at my mouth, and </a:t>
            </a:r>
            <a:r>
              <a:rPr lang="en-US" sz="4800" b="1" u="sng" dirty="0">
                <a:solidFill>
                  <a:srgbClr val="494949"/>
                </a:solidFill>
                <a:latin typeface="TT Norms Bold"/>
                <a:ea typeface="TT Norms Bold"/>
                <a:cs typeface="TT Norms Bold"/>
                <a:sym typeface="TT Norms Bold"/>
              </a:rPr>
              <a:t>give them warning from me</a:t>
            </a:r>
            <a:r>
              <a:rPr lang="en-US" sz="4800" dirty="0">
                <a:solidFill>
                  <a:srgbClr val="494949"/>
                </a:solidFill>
                <a:latin typeface="TT Norms"/>
                <a:ea typeface="TT Norms"/>
                <a:cs typeface="TT Norms"/>
                <a:sym typeface="TT Norms"/>
              </a:rPr>
              <a:t>. </a:t>
            </a:r>
          </a:p>
          <a:p>
            <a:pPr algn="ctr">
              <a:lnSpc>
                <a:spcPts val="6252"/>
              </a:lnSpc>
            </a:pPr>
            <a:r>
              <a:rPr lang="en-US" sz="4466" dirty="0">
                <a:solidFill>
                  <a:srgbClr val="494949"/>
                </a:solidFill>
                <a:latin typeface="TT Norms"/>
                <a:ea typeface="TT Norms"/>
                <a:cs typeface="TT Norms"/>
                <a:sym typeface="TT Norms"/>
              </a:rPr>
              <a:t> </a:t>
            </a:r>
          </a:p>
        </p:txBody>
      </p:sp>
      <p:sp>
        <p:nvSpPr>
          <p:cNvPr id="6" name="TextBox 6"/>
          <p:cNvSpPr txBox="1"/>
          <p:nvPr/>
        </p:nvSpPr>
        <p:spPr>
          <a:xfrm>
            <a:off x="1258868" y="1334052"/>
            <a:ext cx="7382435"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Ezekiel 3: 16 - 17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1256202"/>
            <a:ext cx="14952151" cy="6354304"/>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And do you realize tonight, </a:t>
            </a:r>
            <a:r>
              <a:rPr lang="en-US" sz="5000" b="1" dirty="0">
                <a:solidFill>
                  <a:srgbClr val="E4C12B"/>
                </a:solidFill>
                <a:latin typeface="TT Norms Bold"/>
                <a:ea typeface="TT Norms Bold"/>
                <a:cs typeface="TT Norms Bold"/>
                <a:sym typeface="TT Norms Bold"/>
              </a:rPr>
              <a:t>what a responsibility it is to a Christian minister, who stands before an audience, when each soul is valued at the value of ten thousand worlds</a:t>
            </a:r>
            <a:r>
              <a:rPr lang="en-US" sz="5000" dirty="0">
                <a:solidFill>
                  <a:srgbClr val="E8E8E8"/>
                </a:solidFill>
                <a:latin typeface="TT Norms"/>
                <a:ea typeface="TT Norms"/>
                <a:cs typeface="TT Norms"/>
                <a:sym typeface="TT Norms"/>
              </a:rPr>
              <a:t>, and what would one misinterpreted word do in the Kingdom of God, if we’d misinterpret it in one way? So I reverently approach this subject, being that it’s such a vital thing for today</a:t>
            </a:r>
          </a:p>
        </p:txBody>
      </p:sp>
      <p:sp>
        <p:nvSpPr>
          <p:cNvPr id="3" name="TextBox 3"/>
          <p:cNvSpPr txBox="1"/>
          <p:nvPr/>
        </p:nvSpPr>
        <p:spPr>
          <a:xfrm>
            <a:off x="3409144" y="7610506"/>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55-0501E - THE FAITH THAT WAS ONCE DELIVERED TO THE SAINTS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1327443"/>
            <a:ext cx="14952151" cy="1576072"/>
          </a:xfrm>
          <a:prstGeom prst="rect">
            <a:avLst/>
          </a:prstGeom>
        </p:spPr>
        <p:txBody>
          <a:bodyPr lIns="0" tIns="0" rIns="0" bIns="0" rtlCol="0" anchor="t">
            <a:spAutoFit/>
          </a:bodyPr>
          <a:lstStyle/>
          <a:p>
            <a:pPr algn="ctr">
              <a:lnSpc>
                <a:spcPts val="6162"/>
              </a:lnSpc>
              <a:spcBef>
                <a:spcPct val="0"/>
              </a:spcBef>
            </a:pPr>
            <a:r>
              <a:rPr lang="en-US" sz="5000" b="1" dirty="0">
                <a:solidFill>
                  <a:srgbClr val="E4C12B"/>
                </a:solidFill>
                <a:latin typeface="TT Norms Bold"/>
                <a:ea typeface="TT Norms Bold"/>
                <a:cs typeface="TT Norms Bold"/>
                <a:sym typeface="TT Norms Bold"/>
              </a:rPr>
              <a:t>A deacon’s got more responsibility than the pastor has</a:t>
            </a:r>
            <a:r>
              <a:rPr lang="en-US" sz="5000" dirty="0">
                <a:solidFill>
                  <a:srgbClr val="E8E8E8"/>
                </a:solidFill>
                <a:latin typeface="TT Norms"/>
                <a:ea typeface="TT Norms"/>
                <a:cs typeface="TT Norms"/>
                <a:sym typeface="TT Norms"/>
              </a:rPr>
              <a:t>. He’s to be blameless, a deacon is. See?</a:t>
            </a:r>
          </a:p>
        </p:txBody>
      </p:sp>
      <p:sp>
        <p:nvSpPr>
          <p:cNvPr id="3" name="TextBox 3"/>
          <p:cNvSpPr txBox="1"/>
          <p:nvPr/>
        </p:nvSpPr>
        <p:spPr>
          <a:xfrm>
            <a:off x="5173546" y="8065932"/>
            <a:ext cx="8979788" cy="481330"/>
          </a:xfrm>
          <a:prstGeom prst="rect">
            <a:avLst/>
          </a:prstGeom>
        </p:spPr>
        <p:txBody>
          <a:bodyPr lIns="0" tIns="0" rIns="0" bIns="0" rtlCol="0" anchor="t">
            <a:spAutoFit/>
          </a:bodyPr>
          <a:lstStyle/>
          <a:p>
            <a:pPr algn="ctr">
              <a:lnSpc>
                <a:spcPts val="3919"/>
              </a:lnSpc>
              <a:spcBef>
                <a:spcPct val="0"/>
              </a:spcBef>
            </a:pPr>
            <a:r>
              <a:rPr lang="en-US" sz="2799" b="1" spc="363">
                <a:solidFill>
                  <a:srgbClr val="E8E8E8"/>
                </a:solidFill>
                <a:latin typeface="TT Norms Bold"/>
                <a:ea typeface="TT Norms Bold"/>
                <a:cs typeface="TT Norms Bold"/>
                <a:sym typeface="TT Norms Bold"/>
              </a:rPr>
              <a:t>56-0527 - AT KADESH-BARNEA</a:t>
            </a:r>
          </a:p>
        </p:txBody>
      </p:sp>
      <p:sp>
        <p:nvSpPr>
          <p:cNvPr id="4" name="TextBox 4"/>
          <p:cNvSpPr txBox="1"/>
          <p:nvPr/>
        </p:nvSpPr>
        <p:spPr>
          <a:xfrm>
            <a:off x="2187365" y="4605858"/>
            <a:ext cx="14952151" cy="3166251"/>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What are you going to do, brother? </a:t>
            </a:r>
            <a:r>
              <a:rPr lang="en-US" sz="5000" b="1" dirty="0">
                <a:solidFill>
                  <a:srgbClr val="E4C12B"/>
                </a:solidFill>
                <a:latin typeface="TT Norms Bold"/>
                <a:ea typeface="TT Norms Bold"/>
                <a:cs typeface="TT Norms Bold"/>
                <a:sym typeface="TT Norms Bold"/>
              </a:rPr>
              <a:t>God has put the responsibility upon you</a:t>
            </a:r>
            <a:r>
              <a:rPr lang="en-US" sz="5000" dirty="0">
                <a:solidFill>
                  <a:srgbClr val="E8E8E8"/>
                </a:solidFill>
                <a:latin typeface="TT Norms"/>
                <a:ea typeface="TT Norms"/>
                <a:cs typeface="TT Norms"/>
                <a:sym typeface="TT Norms"/>
              </a:rPr>
              <a:t>. That’s it. And we’ve, each one, got to give an account for our own sins, and answer at the Day of Judgment. </a:t>
            </a:r>
          </a:p>
        </p:txBody>
      </p:sp>
      <p:sp>
        <p:nvSpPr>
          <p:cNvPr id="5" name="TextBox 5"/>
          <p:cNvSpPr txBox="1"/>
          <p:nvPr/>
        </p:nvSpPr>
        <p:spPr>
          <a:xfrm>
            <a:off x="4460666" y="3225417"/>
            <a:ext cx="9366669" cy="481330"/>
          </a:xfrm>
          <a:prstGeom prst="rect">
            <a:avLst/>
          </a:prstGeom>
        </p:spPr>
        <p:txBody>
          <a:bodyPr lIns="0" tIns="0" rIns="0" bIns="0" rtlCol="0" anchor="t">
            <a:spAutoFit/>
          </a:bodyPr>
          <a:lstStyle/>
          <a:p>
            <a:pPr algn="ctr">
              <a:lnSpc>
                <a:spcPts val="3919"/>
              </a:lnSpc>
              <a:spcBef>
                <a:spcPct val="0"/>
              </a:spcBef>
            </a:pPr>
            <a:r>
              <a:rPr lang="en-US" sz="2799" b="1" spc="363">
                <a:solidFill>
                  <a:srgbClr val="E8E8E8"/>
                </a:solidFill>
                <a:latin typeface="TT Norms Bold"/>
                <a:ea typeface="TT Norms Bold"/>
                <a:cs typeface="TT Norms Bold"/>
                <a:sym typeface="TT Norms Bold"/>
              </a:rPr>
              <a:t>61-0112 - QUESTIONS AND ANSWERS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1378256"/>
            <a:ext cx="14952151" cy="5551520"/>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40 Now, because, </a:t>
            </a:r>
            <a:r>
              <a:rPr lang="en-US" sz="5000" b="1" dirty="0">
                <a:solidFill>
                  <a:srgbClr val="E4C12B"/>
                </a:solidFill>
                <a:latin typeface="TT Norms Bold"/>
                <a:ea typeface="TT Norms Bold"/>
                <a:cs typeface="TT Norms Bold"/>
                <a:sym typeface="TT Norms Bold"/>
              </a:rPr>
              <a:t>we have a responsibility that we’ve got to answer to God someday for. Every man that come on the face of the earth has to answer to God for a responsibility</a:t>
            </a:r>
            <a:r>
              <a:rPr lang="en-US" sz="5000" dirty="0">
                <a:solidFill>
                  <a:srgbClr val="E8E8E8"/>
                </a:solidFill>
                <a:latin typeface="TT Norms"/>
                <a:ea typeface="TT Norms"/>
                <a:cs typeface="TT Norms"/>
                <a:sym typeface="TT Norms"/>
              </a:rPr>
              <a:t>. And, to many of us, </a:t>
            </a:r>
            <a:r>
              <a:rPr lang="en-US" sz="5000" u="sng" dirty="0">
                <a:solidFill>
                  <a:srgbClr val="E8E8E8"/>
                </a:solidFill>
                <a:latin typeface="TT Norms"/>
                <a:ea typeface="TT Norms"/>
                <a:cs typeface="TT Norms"/>
                <a:sym typeface="TT Norms"/>
              </a:rPr>
              <a:t>a stewardship</a:t>
            </a:r>
            <a:r>
              <a:rPr lang="en-US" sz="5000" dirty="0">
                <a:solidFill>
                  <a:srgbClr val="E8E8E8"/>
                </a:solidFill>
                <a:latin typeface="TT Norms"/>
                <a:ea typeface="TT Norms"/>
                <a:cs typeface="TT Norms"/>
                <a:sym typeface="TT Norms"/>
              </a:rPr>
              <a:t>, we have to answer for. We…This responsibility is a stewardship that’s been committed to us by God, I don’t care what it is</a:t>
            </a:r>
          </a:p>
        </p:txBody>
      </p:sp>
      <p:sp>
        <p:nvSpPr>
          <p:cNvPr id="3" name="TextBox 3"/>
          <p:cNvSpPr txBox="1"/>
          <p:nvPr/>
        </p:nvSpPr>
        <p:spPr>
          <a:xfrm>
            <a:off x="3409144" y="6929776"/>
            <a:ext cx="11469710"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63-0724 - GOD DOESN'T CALL MAN TO JUDGMENT WITHOUT FIRST WARNING HIM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1575610"/>
            <a:ext cx="14952151" cy="4764125"/>
          </a:xfrm>
          <a:prstGeom prst="rect">
            <a:avLst/>
          </a:prstGeom>
        </p:spPr>
        <p:txBody>
          <a:bodyPr lIns="0" tIns="0" rIns="0" bIns="0" rtlCol="0" anchor="t">
            <a:spAutoFit/>
          </a:bodyPr>
          <a:lstStyle/>
          <a:p>
            <a:pPr algn="ctr">
              <a:lnSpc>
                <a:spcPts val="6162"/>
              </a:lnSpc>
              <a:spcBef>
                <a:spcPct val="0"/>
              </a:spcBef>
            </a:pPr>
            <a:r>
              <a:rPr lang="en-US" sz="5000" dirty="0">
                <a:solidFill>
                  <a:srgbClr val="E8E8E8"/>
                </a:solidFill>
                <a:latin typeface="TT Norms"/>
                <a:ea typeface="TT Norms"/>
                <a:cs typeface="TT Norms"/>
                <a:sym typeface="TT Norms"/>
              </a:rPr>
              <a:t>Oh, </a:t>
            </a:r>
            <a:r>
              <a:rPr lang="en-US" sz="5000" b="1" dirty="0">
                <a:solidFill>
                  <a:srgbClr val="E4C12B"/>
                </a:solidFill>
                <a:latin typeface="TT Norms Bold"/>
                <a:ea typeface="TT Norms Bold"/>
                <a:cs typeface="TT Norms Bold"/>
                <a:sym typeface="TT Norms Bold"/>
              </a:rPr>
              <a:t>that voice of the Holy Spirit that warns the church day after day as we see the approaching of the Lord</a:t>
            </a:r>
            <a:r>
              <a:rPr lang="en-US" sz="5000" dirty="0">
                <a:solidFill>
                  <a:srgbClr val="E8E8E8"/>
                </a:solidFill>
                <a:latin typeface="TT Norms"/>
                <a:ea typeface="TT Norms"/>
                <a:cs typeface="TT Norms"/>
                <a:sym typeface="TT Norms"/>
              </a:rPr>
              <a:t>. Let’s not still that voice by ignoring it and turning it away. But let’s take heed to the warning that it gives us. </a:t>
            </a:r>
            <a:r>
              <a:rPr lang="en-US" sz="5000" b="1" dirty="0">
                <a:solidFill>
                  <a:srgbClr val="E4C12B"/>
                </a:solidFill>
                <a:latin typeface="TT Norms Bold"/>
                <a:ea typeface="TT Norms Bold"/>
                <a:cs typeface="TT Norms Bold"/>
                <a:sym typeface="TT Norms Bold"/>
              </a:rPr>
              <a:t>God has watchmen over His heritage</a:t>
            </a:r>
          </a:p>
        </p:txBody>
      </p:sp>
      <p:sp>
        <p:nvSpPr>
          <p:cNvPr id="3" name="TextBox 3"/>
          <p:cNvSpPr txBox="1"/>
          <p:nvPr/>
        </p:nvSpPr>
        <p:spPr>
          <a:xfrm>
            <a:off x="3409144" y="6339735"/>
            <a:ext cx="11469710"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60-0722 - WATCHMAN, WHAT OF THE NIGHT?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594812" y="1239006"/>
            <a:ext cx="17098375" cy="7141699"/>
          </a:xfrm>
          <a:prstGeom prst="rect">
            <a:avLst/>
          </a:prstGeom>
        </p:spPr>
        <p:txBody>
          <a:bodyPr lIns="0" tIns="0" rIns="0" bIns="0" rtlCol="0" anchor="t">
            <a:spAutoFit/>
          </a:bodyPr>
          <a:lstStyle/>
          <a:p>
            <a:pPr algn="ctr">
              <a:lnSpc>
                <a:spcPts val="6162"/>
              </a:lnSpc>
            </a:pPr>
            <a:r>
              <a:rPr lang="en-US" sz="4800" dirty="0">
                <a:solidFill>
                  <a:srgbClr val="E8E8E8"/>
                </a:solidFill>
                <a:latin typeface="TT Norms"/>
                <a:ea typeface="TT Norms"/>
                <a:cs typeface="TT Norms"/>
                <a:sym typeface="TT Norms"/>
              </a:rPr>
              <a:t>Therefore, </a:t>
            </a:r>
            <a:r>
              <a:rPr lang="en-US" sz="4800" b="1" dirty="0">
                <a:solidFill>
                  <a:srgbClr val="E4C12B"/>
                </a:solidFill>
                <a:latin typeface="TT Norms Bold"/>
                <a:ea typeface="TT Norms Bold"/>
                <a:cs typeface="TT Norms Bold"/>
                <a:sym typeface="TT Norms Bold"/>
              </a:rPr>
              <a:t>I feel that the great Holy Spirit today is the same Watchman that was in the tower at the beginning</a:t>
            </a:r>
            <a:r>
              <a:rPr lang="en-US" sz="4800" dirty="0">
                <a:solidFill>
                  <a:srgbClr val="E8E8E8"/>
                </a:solidFill>
                <a:latin typeface="TT Norms"/>
                <a:ea typeface="TT Norms"/>
                <a:cs typeface="TT Norms"/>
                <a:sym typeface="TT Norms"/>
              </a:rPr>
              <a:t>. He’s still the warning voice speaks, “Prepare to meet thy God.” </a:t>
            </a:r>
          </a:p>
          <a:p>
            <a:pPr marL="950309" lvl="1" indent="-475154" algn="ctr">
              <a:lnSpc>
                <a:spcPts val="6162"/>
              </a:lnSpc>
              <a:buFont typeface="Arial"/>
              <a:buChar char="•"/>
            </a:pPr>
            <a:r>
              <a:rPr lang="en-US" sz="4800" dirty="0">
                <a:solidFill>
                  <a:srgbClr val="E8E8E8"/>
                </a:solidFill>
                <a:latin typeface="TT Norms"/>
                <a:ea typeface="TT Norms"/>
                <a:cs typeface="TT Norms"/>
                <a:sym typeface="TT Norms"/>
              </a:rPr>
              <a:t>Every time you see a grey hair, it’s a sign you’ve got to meet God. </a:t>
            </a:r>
          </a:p>
          <a:p>
            <a:pPr marL="950309" lvl="1" indent="-475154" algn="ctr">
              <a:lnSpc>
                <a:spcPts val="6162"/>
              </a:lnSpc>
              <a:buFont typeface="Arial"/>
              <a:buChar char="•"/>
            </a:pPr>
            <a:r>
              <a:rPr lang="en-US" sz="4800" dirty="0">
                <a:solidFill>
                  <a:srgbClr val="E8E8E8"/>
                </a:solidFill>
                <a:latin typeface="TT Norms"/>
                <a:ea typeface="TT Norms"/>
                <a:cs typeface="TT Norms"/>
                <a:sym typeface="TT Norms"/>
              </a:rPr>
              <a:t>Every time you hear a ambulance go down the street, it’s a sign you’ve got to meet God. </a:t>
            </a:r>
          </a:p>
          <a:p>
            <a:pPr marL="950309" lvl="1" indent="-475154" algn="ctr">
              <a:lnSpc>
                <a:spcPts val="6162"/>
              </a:lnSpc>
              <a:spcBef>
                <a:spcPct val="0"/>
              </a:spcBef>
              <a:buFont typeface="Arial"/>
              <a:buChar char="•"/>
            </a:pPr>
            <a:r>
              <a:rPr lang="en-US" sz="4800" dirty="0">
                <a:solidFill>
                  <a:srgbClr val="E8E8E8"/>
                </a:solidFill>
                <a:latin typeface="TT Norms"/>
                <a:ea typeface="TT Norms"/>
                <a:cs typeface="TT Norms"/>
                <a:sym typeface="TT Norms"/>
              </a:rPr>
              <a:t>Every time you pass a graveyard, it’s a sign you’ve got to meet God. </a:t>
            </a:r>
          </a:p>
        </p:txBody>
      </p:sp>
      <p:sp>
        <p:nvSpPr>
          <p:cNvPr id="3" name="TextBox 3"/>
          <p:cNvSpPr txBox="1"/>
          <p:nvPr/>
        </p:nvSpPr>
        <p:spPr>
          <a:xfrm>
            <a:off x="3409144" y="8267700"/>
            <a:ext cx="11469710"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60-0722 - WATCHMAN, WHAT OF THE NIGHT?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5546</Words>
  <Application>Microsoft Office PowerPoint</Application>
  <PresentationFormat>Custom</PresentationFormat>
  <Paragraphs>243</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TT Norms Bold</vt:lpstr>
      <vt:lpstr>TT Norms</vt:lpstr>
      <vt:lpstr>Arial</vt:lpstr>
      <vt:lpstr>TT Ramillas Heavy</vt:lpstr>
      <vt:lpstr>TT Norms Italics</vt:lpstr>
      <vt:lpstr>TT Ramillas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Watchman</dc:title>
  <cp:lastModifiedBy>Tech Team</cp:lastModifiedBy>
  <cp:revision>2</cp:revision>
  <dcterms:created xsi:type="dcterms:W3CDTF">2006-08-16T00:00:00Z</dcterms:created>
  <dcterms:modified xsi:type="dcterms:W3CDTF">2025-01-26T12:14:20Z</dcterms:modified>
  <dc:identifier>DAGdKD3-39Q</dc:identifier>
</cp:coreProperties>
</file>