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TT Norms" panose="020B0604020202020204" charset="0"/>
      <p:regular r:id="rId28"/>
    </p:embeddedFont>
    <p:embeddedFont>
      <p:font typeface="TT Norms Bold" panose="020B0604020202020204" charset="0"/>
      <p:regular r:id="rId29"/>
    </p:embeddedFont>
    <p:embeddedFont>
      <p:font typeface="TT Ramillas Bold" panose="020B0604020202020204" charset="0"/>
      <p:regular r:id="rId30"/>
    </p:embeddedFont>
    <p:embeddedFont>
      <p:font typeface="TT Ramillas Heavy"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5" d="100"/>
          <a:sy n="75" d="100"/>
        </p:scale>
        <p:origin x="543"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19.01.2025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Daniel Chapter 1 deals with Nebuchadnezzar goes to Jerusalem and besiege it (surround it that no one come out of the city) </a:t>
            </a:r>
          </a:p>
          <a:p>
            <a:endParaRPr lang="en-US"/>
          </a:p>
          <a:p>
            <a:r>
              <a:rPr lang="en-US"/>
              <a:t>This is where we see his vision sweeps the whole course of Gentile world-rule to its end in catastrophe and to the setting up of the Messianic kingdom.</a:t>
            </a:r>
          </a:p>
          <a:p>
            <a:endParaRPr lang="en-US"/>
          </a:p>
          <a:p>
            <a:r>
              <a:rPr lang="en-US"/>
              <a:t>when the stone which was cut without hands becomes a mountain that fills the whole earth.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Chapter 2 begins with the Dream of Nebuchadnezzar.</a:t>
            </a:r>
          </a:p>
          <a:p>
            <a:endParaRPr lang="en-US"/>
          </a:p>
          <a:p>
            <a:r>
              <a:rPr lang="en-US"/>
              <a:t>- A decree went fourth that all the wise should be slain and that included Daniel and some of his people that were wise</a:t>
            </a:r>
          </a:p>
          <a:p>
            <a:endParaRPr lang="en-US"/>
          </a:p>
          <a:p>
            <a:r>
              <a:rPr lang="en-US"/>
              <a:t>Daniel goes into prayer where he finds favour with God to see this dream and the interpretation thereof. </a:t>
            </a:r>
          </a:p>
          <a:p>
            <a:r>
              <a:rPr lang="en-US"/>
              <a:t> I like the respond of Daniel which everyone should learn of</a:t>
            </a:r>
          </a:p>
          <a:p>
            <a:r>
              <a:rPr lang="en-US"/>
              <a:t>27. Daniel answered in the presence of the king, and said, The secret which the king hath demanded cannot the wise men, the astrologers, the magicians, the soothsayers, shew unto the 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Chapter 2 begins with the Dream of Nebuchadnezzar.</a:t>
            </a:r>
          </a:p>
          <a:p>
            <a:endParaRPr lang="en-US"/>
          </a:p>
          <a:p>
            <a:r>
              <a:rPr lang="en-US"/>
              <a:t>- A decree went fourth that all the wise should be slain and that included Daniel and some of his people that were wise</a:t>
            </a:r>
          </a:p>
          <a:p>
            <a:endParaRPr lang="en-US"/>
          </a:p>
          <a:p>
            <a:r>
              <a:rPr lang="en-US"/>
              <a:t>Daniel goes into prayer where he finds favour with God to see this dream and the interpretation thereof. </a:t>
            </a:r>
          </a:p>
          <a:p>
            <a:r>
              <a:rPr lang="en-US"/>
              <a:t> I like the respond of Daniel which everyone should learn of</a:t>
            </a:r>
          </a:p>
          <a:p>
            <a:r>
              <a:rPr lang="en-US"/>
              <a:t>27. Daniel answered in the presence of the king, and said, The secret which the king hath demanded cannot the wise men, the astrologers, the magicians, the soothsayers, shew unto the 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Chapter 2 begins with the Dream of Nebuchadnezzar.</a:t>
            </a:r>
          </a:p>
          <a:p>
            <a:endParaRPr lang="en-US"/>
          </a:p>
          <a:p>
            <a:r>
              <a:rPr lang="en-US"/>
              <a:t>- A decree went fourth that all the wise should be slain and that included Daniel and some of his people that were wise</a:t>
            </a:r>
          </a:p>
          <a:p>
            <a:endParaRPr lang="en-US"/>
          </a:p>
          <a:p>
            <a:r>
              <a:rPr lang="en-US"/>
              <a:t>Daniel goes into prayer where he finds favour with God to see this dream and the interpretation thereof. </a:t>
            </a:r>
          </a:p>
          <a:p>
            <a:r>
              <a:rPr lang="en-US"/>
              <a:t> I like the respond of Daniel which everyone should learn of</a:t>
            </a:r>
          </a:p>
          <a:p>
            <a:r>
              <a:rPr lang="en-US"/>
              <a:t>27. Daniel answered in the presence of the king, and said, The secret which the king hath demanded cannot the wise men, the astrologers, the magicians, the soothsayers, shew unto the 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Chapter 2 begins with the Dream of Nebuchadnezzar.</a:t>
            </a:r>
          </a:p>
          <a:p>
            <a:endParaRPr lang="en-US"/>
          </a:p>
          <a:p>
            <a:r>
              <a:rPr lang="en-US"/>
              <a:t>- A decree went fourth that all the wise should be slain and that included Daniel and some of his people that were wise</a:t>
            </a:r>
          </a:p>
          <a:p>
            <a:endParaRPr lang="en-US"/>
          </a:p>
          <a:p>
            <a:r>
              <a:rPr lang="en-US"/>
              <a:t>Daniel goes into prayer where he finds favour with God to see this dream and the interpretation thereof. </a:t>
            </a:r>
          </a:p>
          <a:p>
            <a:r>
              <a:rPr lang="en-US"/>
              <a:t> I like the respond of Daniel which everyone should learn of</a:t>
            </a:r>
          </a:p>
          <a:p>
            <a:r>
              <a:rPr lang="en-US"/>
              <a:t>27. Daniel answered in the presence of the king, and said, The secret which the king hath demanded cannot the wise men, the astrologers, the magicians, the soothsayers, shew unto the 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Chapter 2 begins with the Dream of Nebuchadnezzar.</a:t>
            </a:r>
          </a:p>
          <a:p>
            <a:endParaRPr lang="en-US"/>
          </a:p>
          <a:p>
            <a:r>
              <a:rPr lang="en-US"/>
              <a:t>- A decree went fourth that all the wise should be slain and that included Daniel and some of his people that were wise</a:t>
            </a:r>
          </a:p>
          <a:p>
            <a:endParaRPr lang="en-US"/>
          </a:p>
          <a:p>
            <a:r>
              <a:rPr lang="en-US"/>
              <a:t>Daniel goes into prayer where he finds favour with God to see this dream and the interpretation thereof. </a:t>
            </a:r>
          </a:p>
          <a:p>
            <a:r>
              <a:rPr lang="en-US"/>
              <a:t> I like the respond of Daniel which everyone should learn of</a:t>
            </a:r>
          </a:p>
          <a:p>
            <a:r>
              <a:rPr lang="en-US"/>
              <a:t>27. Daniel answered in the presence of the king, and said, The secret which the king hath demanded cannot the wise men, the astrologers, the magicians, the soothsayers, shew unto the 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Chapter 2 begins with the Dream of Nebuchadnezzar.</a:t>
            </a:r>
          </a:p>
          <a:p>
            <a:endParaRPr lang="en-US"/>
          </a:p>
          <a:p>
            <a:r>
              <a:rPr lang="en-US"/>
              <a:t>- A decree went fourth that all the wise should be slain and that included Daniel and some of his people that were wise</a:t>
            </a:r>
          </a:p>
          <a:p>
            <a:endParaRPr lang="en-US"/>
          </a:p>
          <a:p>
            <a:r>
              <a:rPr lang="en-US"/>
              <a:t>Daniel goes into prayer where he finds favour with God to see this dream and the interpretation thereof. </a:t>
            </a:r>
          </a:p>
          <a:p>
            <a:r>
              <a:rPr lang="en-US"/>
              <a:t> I like the respond of Daniel which everyone should learn of</a:t>
            </a:r>
          </a:p>
          <a:p>
            <a:r>
              <a:rPr lang="en-US"/>
              <a:t>27. Daniel answered in the presence of the king, and said, The secret which the king hath demanded cannot the wise men, the astrologers, the magicians, the soothsayers, shew unto the 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Chapter 2 begins with the Dream of Nebuchadnezzar.</a:t>
            </a:r>
          </a:p>
          <a:p>
            <a:endParaRPr lang="en-US"/>
          </a:p>
          <a:p>
            <a:r>
              <a:rPr lang="en-US"/>
              <a:t>- A decree went fourth that all the wise should be slain and that included Daniel and some of his people that were wise</a:t>
            </a:r>
          </a:p>
          <a:p>
            <a:endParaRPr lang="en-US"/>
          </a:p>
          <a:p>
            <a:r>
              <a:rPr lang="en-US"/>
              <a:t>Daniel goes into prayer where he finds favour with God to see this dream and the interpretation thereof. </a:t>
            </a:r>
          </a:p>
          <a:p>
            <a:r>
              <a:rPr lang="en-US"/>
              <a:t> I like the respond of Daniel which everyone should learn of</a:t>
            </a:r>
          </a:p>
          <a:p>
            <a:r>
              <a:rPr lang="en-US"/>
              <a:t>27. Daniel answered in the presence of the king, and said, The secret which the king hath demanded cannot the wise men, the astrologers, the magicians, the soothsayers, shew unto the 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Chapter 2 begins with the Dream of Nebuchadnezzar.</a:t>
            </a:r>
          </a:p>
          <a:p>
            <a:endParaRPr lang="en-US"/>
          </a:p>
          <a:p>
            <a:r>
              <a:rPr lang="en-US"/>
              <a:t>- A decree went fourth that all the wise should be slain and that included Daniel and some of his people that were wise</a:t>
            </a:r>
          </a:p>
          <a:p>
            <a:endParaRPr lang="en-US"/>
          </a:p>
          <a:p>
            <a:r>
              <a:rPr lang="en-US"/>
              <a:t>Daniel goes into prayer where he finds favour with God to see this dream and the interpretation thereof. </a:t>
            </a:r>
          </a:p>
          <a:p>
            <a:r>
              <a:rPr lang="en-US"/>
              <a:t> I like the respond of Daniel which everyone should learn of</a:t>
            </a:r>
          </a:p>
          <a:p>
            <a:r>
              <a:rPr lang="en-US"/>
              <a:t>27. Daniel answered in the presence of the king, and said, The secret which the king hath demanded cannot the wise men, the astrologers, the magicians, the soothsayers, shew unto the 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Before we go into scripture let's have a look at what the prophet says to lay the foundation... </a:t>
            </a:r>
          </a:p>
          <a:p>
            <a:endParaRPr lang="en-US"/>
          </a:p>
          <a:p>
            <a:r>
              <a:rPr lang="en-US"/>
              <a:t>6 Now, Daniel was one of the prophet that was carried from Jerusalem, down into Babylon, in the carrying away of Babylon, by King Nebuchadnezzar. He was a young fellow when he went down into Babylon.</a:t>
            </a:r>
          </a:p>
          <a:p>
            <a:r>
              <a:rPr lang="en-US"/>
              <a:t>3. And the king spake unto Ashpenaz the master of his eunuchs, that he should bring certain of the children of Israel, and of the king's seed, and of the princes; </a:t>
            </a:r>
          </a:p>
          <a:p>
            <a:r>
              <a:rPr lang="en-US"/>
              <a:t>4. Children in whom was no blemish, but well favoured, and skilful in all wisdom, and cunning in knowledge, and understanding science, and such as had ability in them to stand in the king's palace, and whom they might teach the learning and the tongue of the Chaldeans.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2" name="Freeform 2"/>
          <p:cNvSpPr/>
          <p:nvPr/>
        </p:nvSpPr>
        <p:spPr>
          <a:xfrm>
            <a:off x="-5279847" y="1973747"/>
            <a:ext cx="23567847" cy="8333108"/>
          </a:xfrm>
          <a:custGeom>
            <a:avLst/>
            <a:gdLst/>
            <a:ahLst/>
            <a:cxnLst/>
            <a:rect l="l" t="t" r="r" b="b"/>
            <a:pathLst>
              <a:path w="23567847" h="8333108">
                <a:moveTo>
                  <a:pt x="0" y="0"/>
                </a:moveTo>
                <a:lnTo>
                  <a:pt x="23567847" y="0"/>
                </a:lnTo>
                <a:lnTo>
                  <a:pt x="23567847" y="8333108"/>
                </a:lnTo>
                <a:lnTo>
                  <a:pt x="0" y="8333108"/>
                </a:lnTo>
                <a:lnTo>
                  <a:pt x="0" y="0"/>
                </a:lnTo>
                <a:close/>
              </a:path>
            </a:pathLst>
          </a:custGeom>
          <a:blipFill>
            <a:blip r:embed="rId3"/>
            <a:stretch>
              <a:fillRect l="-15131" t="-3526" r="-20119" b="-276123"/>
            </a:stretch>
          </a:blipFill>
        </p:spPr>
        <p:txBody>
          <a:bodyPr/>
          <a:lstStyle/>
          <a:p>
            <a:endParaRPr lang="en-GB"/>
          </a:p>
        </p:txBody>
      </p:sp>
      <p:sp>
        <p:nvSpPr>
          <p:cNvPr id="3" name="TextBox 3"/>
          <p:cNvSpPr txBox="1"/>
          <p:nvPr/>
        </p:nvSpPr>
        <p:spPr>
          <a:xfrm>
            <a:off x="5771116" y="7318701"/>
            <a:ext cx="6745768" cy="546303"/>
          </a:xfrm>
          <a:prstGeom prst="rect">
            <a:avLst/>
          </a:prstGeom>
        </p:spPr>
        <p:txBody>
          <a:bodyPr lIns="0" tIns="0" rIns="0" bIns="0" rtlCol="0" anchor="t">
            <a:spAutoFit/>
          </a:bodyPr>
          <a:lstStyle/>
          <a:p>
            <a:pPr algn="ctr">
              <a:lnSpc>
                <a:spcPts val="4368"/>
              </a:lnSpc>
              <a:spcBef>
                <a:spcPct val="0"/>
              </a:spcBef>
            </a:pPr>
            <a:r>
              <a:rPr lang="en-US" sz="3200" dirty="0">
                <a:solidFill>
                  <a:srgbClr val="272727"/>
                </a:solidFill>
                <a:latin typeface="TT Norms"/>
                <a:ea typeface="TT Norms"/>
                <a:cs typeface="TT Norms"/>
                <a:sym typeface="TT Norms"/>
              </a:rPr>
              <a:t>SUNDAY 19TH  JANUARY 2025</a:t>
            </a:r>
          </a:p>
        </p:txBody>
      </p:sp>
      <p:sp>
        <p:nvSpPr>
          <p:cNvPr id="4" name="TextBox 4"/>
          <p:cNvSpPr txBox="1"/>
          <p:nvPr/>
        </p:nvSpPr>
        <p:spPr>
          <a:xfrm>
            <a:off x="4501911" y="6063296"/>
            <a:ext cx="9284179" cy="546303"/>
          </a:xfrm>
          <a:prstGeom prst="rect">
            <a:avLst/>
          </a:prstGeom>
        </p:spPr>
        <p:txBody>
          <a:bodyPr lIns="0" tIns="0" rIns="0" bIns="0" rtlCol="0" anchor="t">
            <a:spAutoFit/>
          </a:bodyPr>
          <a:lstStyle/>
          <a:p>
            <a:pPr algn="ctr">
              <a:lnSpc>
                <a:spcPts val="4368"/>
              </a:lnSpc>
              <a:spcBef>
                <a:spcPct val="0"/>
              </a:spcBef>
            </a:pPr>
            <a:r>
              <a:rPr lang="en-US" sz="3200" dirty="0">
                <a:solidFill>
                  <a:srgbClr val="272727"/>
                </a:solidFill>
                <a:latin typeface="TT Norms"/>
                <a:ea typeface="TT Norms"/>
                <a:cs typeface="TT Norms"/>
                <a:sym typeface="TT Norms"/>
              </a:rPr>
              <a:t>THE BRIDE OF CHRIST: A SIGN OF READINESS</a:t>
            </a:r>
          </a:p>
        </p:txBody>
      </p:sp>
      <p:sp>
        <p:nvSpPr>
          <p:cNvPr id="5" name="TextBox 5"/>
          <p:cNvSpPr txBox="1"/>
          <p:nvPr/>
        </p:nvSpPr>
        <p:spPr>
          <a:xfrm>
            <a:off x="1827101" y="2831780"/>
            <a:ext cx="14633797" cy="3091739"/>
          </a:xfrm>
          <a:prstGeom prst="rect">
            <a:avLst/>
          </a:prstGeom>
        </p:spPr>
        <p:txBody>
          <a:bodyPr lIns="0" tIns="0" rIns="0" bIns="0" rtlCol="0" anchor="t">
            <a:spAutoFit/>
          </a:bodyPr>
          <a:lstStyle/>
          <a:p>
            <a:pPr algn="ctr">
              <a:lnSpc>
                <a:spcPts val="11890"/>
              </a:lnSpc>
            </a:pPr>
            <a:r>
              <a:rPr lang="en-US" sz="12133" b="1">
                <a:solidFill>
                  <a:srgbClr val="3D3D3D"/>
                </a:solidFill>
                <a:latin typeface="TT Ramillas Heavy"/>
                <a:ea typeface="TT Ramillas Heavy"/>
                <a:cs typeface="TT Ramillas Heavy"/>
                <a:sym typeface="TT Ramillas Heavy"/>
              </a:rPr>
              <a:t>The Bride has made herself ready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Freeform 2"/>
          <p:cNvSpPr/>
          <p:nvPr/>
        </p:nvSpPr>
        <p:spPr>
          <a:xfrm>
            <a:off x="6635333" y="5287291"/>
            <a:ext cx="4989906" cy="4999709"/>
          </a:xfrm>
          <a:custGeom>
            <a:avLst/>
            <a:gdLst/>
            <a:ahLst/>
            <a:cxnLst/>
            <a:rect l="l" t="t" r="r" b="b"/>
            <a:pathLst>
              <a:path w="4989906" h="4999709">
                <a:moveTo>
                  <a:pt x="0" y="0"/>
                </a:moveTo>
                <a:lnTo>
                  <a:pt x="4989906" y="0"/>
                </a:lnTo>
                <a:lnTo>
                  <a:pt x="4989906" y="4999709"/>
                </a:lnTo>
                <a:lnTo>
                  <a:pt x="0" y="4999709"/>
                </a:lnTo>
                <a:lnTo>
                  <a:pt x="0" y="0"/>
                </a:lnTo>
                <a:close/>
              </a:path>
            </a:pathLst>
          </a:custGeom>
          <a:blipFill>
            <a:blip r:embed="rId3"/>
            <a:stretch>
              <a:fillRect/>
            </a:stretch>
          </a:blipFill>
        </p:spPr>
        <p:txBody>
          <a:bodyPr/>
          <a:lstStyle/>
          <a:p>
            <a:endParaRPr lang="en-GB"/>
          </a:p>
        </p:txBody>
      </p:sp>
      <p:sp>
        <p:nvSpPr>
          <p:cNvPr id="3" name="TextBox 3"/>
          <p:cNvSpPr txBox="1"/>
          <p:nvPr/>
        </p:nvSpPr>
        <p:spPr>
          <a:xfrm>
            <a:off x="1524000" y="419100"/>
            <a:ext cx="15376455" cy="4045338"/>
          </a:xfrm>
          <a:prstGeom prst="rect">
            <a:avLst/>
          </a:prstGeom>
        </p:spPr>
        <p:txBody>
          <a:bodyPr lIns="0" tIns="0" rIns="0" bIns="0" rtlCol="0" anchor="t">
            <a:spAutoFit/>
          </a:bodyPr>
          <a:lstStyle/>
          <a:p>
            <a:pPr algn="ctr">
              <a:lnSpc>
                <a:spcPts val="6302"/>
              </a:lnSpc>
              <a:spcBef>
                <a:spcPct val="0"/>
              </a:spcBef>
            </a:pPr>
            <a:r>
              <a:rPr lang="en-US" sz="5800" dirty="0">
                <a:solidFill>
                  <a:srgbClr val="E8E8E8"/>
                </a:solidFill>
                <a:latin typeface="TT Norms"/>
                <a:ea typeface="TT Norms"/>
                <a:cs typeface="TT Norms"/>
                <a:sym typeface="TT Norms"/>
              </a:rPr>
              <a:t>And when you got your </a:t>
            </a:r>
            <a:r>
              <a:rPr lang="en-US" sz="5800" u="sng" dirty="0">
                <a:solidFill>
                  <a:srgbClr val="E8E8E8"/>
                </a:solidFill>
                <a:latin typeface="TT Norms"/>
                <a:ea typeface="TT Norms"/>
                <a:cs typeface="TT Norms"/>
                <a:sym typeface="TT Norms"/>
              </a:rPr>
              <a:t>faith</a:t>
            </a:r>
            <a:r>
              <a:rPr lang="en-US" sz="5800" dirty="0">
                <a:solidFill>
                  <a:srgbClr val="E8E8E8"/>
                </a:solidFill>
                <a:latin typeface="TT Norms"/>
                <a:ea typeface="TT Norms"/>
                <a:cs typeface="TT Norms"/>
                <a:sym typeface="TT Norms"/>
              </a:rPr>
              <a:t>, </a:t>
            </a:r>
            <a:r>
              <a:rPr lang="en-US" sz="5800" u="sng" dirty="0">
                <a:solidFill>
                  <a:srgbClr val="E8E8E8"/>
                </a:solidFill>
                <a:latin typeface="TT Norms"/>
                <a:ea typeface="TT Norms"/>
                <a:cs typeface="TT Norms"/>
                <a:sym typeface="TT Norms"/>
              </a:rPr>
              <a:t>one end</a:t>
            </a:r>
            <a:r>
              <a:rPr lang="en-US" sz="5800" dirty="0">
                <a:solidFill>
                  <a:srgbClr val="E8E8E8"/>
                </a:solidFill>
                <a:latin typeface="TT Norms"/>
                <a:ea typeface="TT Norms"/>
                <a:cs typeface="TT Norms"/>
                <a:sym typeface="TT Norms"/>
              </a:rPr>
              <a:t> of it on </a:t>
            </a:r>
            <a:r>
              <a:rPr lang="en-US" sz="5800" u="sng" dirty="0">
                <a:solidFill>
                  <a:srgbClr val="E8E8E8"/>
                </a:solidFill>
                <a:latin typeface="TT Norms"/>
                <a:ea typeface="TT Norms"/>
                <a:cs typeface="TT Norms"/>
                <a:sym typeface="TT Norms"/>
              </a:rPr>
              <a:t>fire</a:t>
            </a:r>
            <a:r>
              <a:rPr lang="en-US" sz="5800" dirty="0">
                <a:solidFill>
                  <a:srgbClr val="E8E8E8"/>
                </a:solidFill>
                <a:latin typeface="TT Norms"/>
                <a:ea typeface="TT Norms"/>
                <a:cs typeface="TT Norms"/>
                <a:sym typeface="TT Norms"/>
              </a:rPr>
              <a:t> for the glory of God and the other </a:t>
            </a:r>
            <a:r>
              <a:rPr lang="en-US" sz="5800" u="sng" dirty="0">
                <a:solidFill>
                  <a:srgbClr val="E8E8E8"/>
                </a:solidFill>
                <a:latin typeface="TT Norms"/>
                <a:ea typeface="TT Norms"/>
                <a:cs typeface="TT Norms"/>
                <a:sym typeface="TT Norms"/>
              </a:rPr>
              <a:t>dipped</a:t>
            </a:r>
            <a:r>
              <a:rPr lang="en-US" sz="5800" dirty="0">
                <a:solidFill>
                  <a:srgbClr val="E8E8E8"/>
                </a:solidFill>
                <a:latin typeface="TT Norms"/>
                <a:ea typeface="TT Norms"/>
                <a:cs typeface="TT Norms"/>
                <a:sym typeface="TT Norms"/>
              </a:rPr>
              <a:t> into God’s Holy Ghost oil, </a:t>
            </a:r>
            <a:r>
              <a:rPr lang="en-US" sz="5800" b="1" dirty="0">
                <a:solidFill>
                  <a:srgbClr val="E4C12B"/>
                </a:solidFill>
                <a:latin typeface="TT Norms Bold"/>
                <a:ea typeface="TT Norms Bold"/>
                <a:cs typeface="TT Norms Bold"/>
                <a:sym typeface="TT Norms Bold"/>
              </a:rPr>
              <a:t>there’s going to be a shining Light just as certain as I’m standing in this pulpit</a:t>
            </a:r>
            <a:r>
              <a:rPr lang="en-US" sz="5800" dirty="0">
                <a:solidFill>
                  <a:srgbClr val="E8E8E8"/>
                </a:solidFill>
                <a:latin typeface="TT Norms"/>
                <a:ea typeface="TT Norms"/>
                <a:cs typeface="TT Norms"/>
                <a:sym typeface="TT Norms"/>
              </a:rPr>
              <a:t>. That’s right. ” </a:t>
            </a:r>
          </a:p>
        </p:txBody>
      </p:sp>
      <p:sp>
        <p:nvSpPr>
          <p:cNvPr id="4" name="TextBox 4"/>
          <p:cNvSpPr txBox="1"/>
          <p:nvPr/>
        </p:nvSpPr>
        <p:spPr>
          <a:xfrm>
            <a:off x="3711090" y="4635199"/>
            <a:ext cx="11002273" cy="4813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   58-0202 - ESCAPE HITHER, COME QUICKLY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455771" y="2247900"/>
            <a:ext cx="15376455" cy="4876335"/>
          </a:xfrm>
          <a:prstGeom prst="rect">
            <a:avLst/>
          </a:prstGeom>
        </p:spPr>
        <p:txBody>
          <a:bodyPr lIns="0" tIns="0" rIns="0" bIns="0" rtlCol="0" anchor="t">
            <a:spAutoFit/>
          </a:bodyPr>
          <a:lstStyle/>
          <a:p>
            <a:pPr algn="ctr">
              <a:lnSpc>
                <a:spcPts val="6302"/>
              </a:lnSpc>
              <a:spcBef>
                <a:spcPct val="0"/>
              </a:spcBef>
            </a:pPr>
            <a:r>
              <a:rPr lang="en-US" sz="5800" dirty="0">
                <a:solidFill>
                  <a:srgbClr val="E8E8E8"/>
                </a:solidFill>
                <a:latin typeface="TT Norms"/>
                <a:ea typeface="TT Norms"/>
                <a:cs typeface="TT Norms"/>
                <a:sym typeface="TT Norms"/>
              </a:rPr>
              <a:t>But what if you got it down in oil mixed with water? You know what it’ll do? </a:t>
            </a:r>
            <a:r>
              <a:rPr lang="en-US" sz="5800" b="1" dirty="0">
                <a:solidFill>
                  <a:srgbClr val="E4C12B"/>
                </a:solidFill>
                <a:latin typeface="TT Norms Bold"/>
                <a:ea typeface="TT Norms Bold"/>
                <a:cs typeface="TT Norms Bold"/>
                <a:sym typeface="TT Norms Bold"/>
              </a:rPr>
              <a:t>It’ll sputter</a:t>
            </a:r>
            <a:r>
              <a:rPr lang="en-US" sz="5800" dirty="0">
                <a:solidFill>
                  <a:srgbClr val="E8E8E8"/>
                </a:solidFill>
                <a:latin typeface="TT Norms"/>
                <a:ea typeface="TT Norms"/>
                <a:cs typeface="TT Norms"/>
                <a:sym typeface="TT Norms"/>
              </a:rPr>
              <a:t>. That’s what’s the matter with the lamps today of many. They’re sputtering. </a:t>
            </a:r>
            <a:r>
              <a:rPr lang="en-US" sz="5800" b="1" dirty="0">
                <a:solidFill>
                  <a:srgbClr val="E8E8E8"/>
                </a:solidFill>
                <a:latin typeface="TT Norms Bold"/>
                <a:ea typeface="TT Norms Bold"/>
                <a:cs typeface="TT Norms Bold"/>
                <a:sym typeface="TT Norms Bold"/>
              </a:rPr>
              <a:t>It makes carbon over the top of it</a:t>
            </a:r>
            <a:r>
              <a:rPr lang="en-US" sz="5800" dirty="0">
                <a:solidFill>
                  <a:srgbClr val="E8E8E8"/>
                </a:solidFill>
                <a:latin typeface="TT Norms"/>
                <a:ea typeface="TT Norms"/>
                <a:cs typeface="TT Norms"/>
                <a:sym typeface="TT Norms"/>
              </a:rPr>
              <a:t>, and you have to rise and </a:t>
            </a:r>
            <a:r>
              <a:rPr lang="en-US" sz="5800" b="1" dirty="0">
                <a:solidFill>
                  <a:srgbClr val="E4C12B"/>
                </a:solidFill>
                <a:latin typeface="TT Norms Bold"/>
                <a:ea typeface="TT Norms Bold"/>
                <a:cs typeface="TT Norms Bold"/>
                <a:sym typeface="TT Norms Bold"/>
              </a:rPr>
              <a:t>trim</a:t>
            </a:r>
            <a:r>
              <a:rPr lang="en-US" sz="5800" b="1" dirty="0">
                <a:solidFill>
                  <a:srgbClr val="E8E8E8"/>
                </a:solidFill>
                <a:latin typeface="TT Norms Bold"/>
                <a:ea typeface="TT Norms Bold"/>
                <a:cs typeface="TT Norms Bold"/>
                <a:sym typeface="TT Norms Bold"/>
              </a:rPr>
              <a:t> </a:t>
            </a:r>
            <a:r>
              <a:rPr lang="en-US" sz="5800" dirty="0">
                <a:solidFill>
                  <a:srgbClr val="E8E8E8"/>
                </a:solidFill>
                <a:latin typeface="TT Norms"/>
                <a:ea typeface="TT Norms"/>
                <a:cs typeface="TT Norms"/>
                <a:sym typeface="TT Norms"/>
              </a:rPr>
              <a:t>your lamps. </a:t>
            </a:r>
          </a:p>
        </p:txBody>
      </p:sp>
      <p:sp>
        <p:nvSpPr>
          <p:cNvPr id="3" name="TextBox 3"/>
          <p:cNvSpPr txBox="1"/>
          <p:nvPr/>
        </p:nvSpPr>
        <p:spPr>
          <a:xfrm>
            <a:off x="3642861" y="7200900"/>
            <a:ext cx="11002273" cy="4813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   58-0202 - ESCAPE HITHER, COME QUICKLY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EBE6"/>
        </a:solidFill>
        <a:effectLst/>
      </p:bgPr>
    </p:bg>
    <p:spTree>
      <p:nvGrpSpPr>
        <p:cNvPr id="1" name=""/>
        <p:cNvGrpSpPr/>
        <p:nvPr/>
      </p:nvGrpSpPr>
      <p:grpSpPr>
        <a:xfrm>
          <a:off x="0" y="0"/>
          <a:ext cx="0" cy="0"/>
          <a:chOff x="0" y="0"/>
          <a:chExt cx="0" cy="0"/>
        </a:xfrm>
      </p:grpSpPr>
      <p:sp>
        <p:nvSpPr>
          <p:cNvPr id="2" name="Freeform 2"/>
          <p:cNvSpPr/>
          <p:nvPr/>
        </p:nvSpPr>
        <p:spPr>
          <a:xfrm rot="10733188">
            <a:off x="-1029720" y="-2828772"/>
            <a:ext cx="15877841" cy="6104635"/>
          </a:xfrm>
          <a:custGeom>
            <a:avLst/>
            <a:gdLst/>
            <a:ahLst/>
            <a:cxnLst/>
            <a:rect l="l" t="t" r="r" b="b"/>
            <a:pathLst>
              <a:path w="15877841" h="6104635">
                <a:moveTo>
                  <a:pt x="0" y="0"/>
                </a:moveTo>
                <a:lnTo>
                  <a:pt x="15877841" y="0"/>
                </a:lnTo>
                <a:lnTo>
                  <a:pt x="15877841" y="6104635"/>
                </a:lnTo>
                <a:lnTo>
                  <a:pt x="0" y="6104635"/>
                </a:lnTo>
                <a:lnTo>
                  <a:pt x="0" y="0"/>
                </a:lnTo>
                <a:close/>
              </a:path>
            </a:pathLst>
          </a:custGeom>
          <a:blipFill>
            <a:blip r:embed="rId3"/>
            <a:stretch>
              <a:fillRect r="-19711" b="-177891"/>
            </a:stretch>
          </a:blipFill>
        </p:spPr>
        <p:txBody>
          <a:bodyPr/>
          <a:lstStyle/>
          <a:p>
            <a:endParaRPr lang="en-GB"/>
          </a:p>
        </p:txBody>
      </p:sp>
      <p:sp>
        <p:nvSpPr>
          <p:cNvPr id="3" name="AutoShape 3"/>
          <p:cNvSpPr/>
          <p:nvPr/>
        </p:nvSpPr>
        <p:spPr>
          <a:xfrm flipV="1">
            <a:off x="646552" y="676275"/>
            <a:ext cx="16994896" cy="0"/>
          </a:xfrm>
          <a:prstGeom prst="line">
            <a:avLst/>
          </a:prstGeom>
          <a:ln w="19050" cap="flat">
            <a:solidFill>
              <a:srgbClr val="212224"/>
            </a:solidFill>
            <a:prstDash val="solid"/>
            <a:headEnd type="none" w="sm" len="sm"/>
            <a:tailEnd type="none" w="sm" len="sm"/>
          </a:ln>
        </p:spPr>
        <p:txBody>
          <a:bodyPr/>
          <a:lstStyle/>
          <a:p>
            <a:endParaRPr lang="en-GB"/>
          </a:p>
        </p:txBody>
      </p:sp>
      <p:sp>
        <p:nvSpPr>
          <p:cNvPr id="4" name="Freeform 4"/>
          <p:cNvSpPr/>
          <p:nvPr/>
        </p:nvSpPr>
        <p:spPr>
          <a:xfrm>
            <a:off x="2933318" y="7840840"/>
            <a:ext cx="15877841" cy="6104635"/>
          </a:xfrm>
          <a:custGeom>
            <a:avLst/>
            <a:gdLst/>
            <a:ahLst/>
            <a:cxnLst/>
            <a:rect l="l" t="t" r="r" b="b"/>
            <a:pathLst>
              <a:path w="15877841" h="6104635">
                <a:moveTo>
                  <a:pt x="0" y="0"/>
                </a:moveTo>
                <a:lnTo>
                  <a:pt x="15877841" y="0"/>
                </a:lnTo>
                <a:lnTo>
                  <a:pt x="15877841" y="6104635"/>
                </a:lnTo>
                <a:lnTo>
                  <a:pt x="0" y="6104635"/>
                </a:lnTo>
                <a:lnTo>
                  <a:pt x="0" y="0"/>
                </a:lnTo>
                <a:close/>
              </a:path>
            </a:pathLst>
          </a:custGeom>
          <a:blipFill>
            <a:blip r:embed="rId4"/>
            <a:stretch>
              <a:fillRect r="-19711" b="-177891"/>
            </a:stretch>
          </a:blipFill>
        </p:spPr>
        <p:txBody>
          <a:bodyPr/>
          <a:lstStyle/>
          <a:p>
            <a:endParaRPr lang="en-GB"/>
          </a:p>
        </p:txBody>
      </p:sp>
      <p:sp>
        <p:nvSpPr>
          <p:cNvPr id="5" name="TextBox 5"/>
          <p:cNvSpPr txBox="1"/>
          <p:nvPr/>
        </p:nvSpPr>
        <p:spPr>
          <a:xfrm>
            <a:off x="803368" y="1954101"/>
            <a:ext cx="16681263" cy="2856551"/>
          </a:xfrm>
          <a:prstGeom prst="rect">
            <a:avLst/>
          </a:prstGeom>
        </p:spPr>
        <p:txBody>
          <a:bodyPr lIns="0" tIns="0" rIns="0" bIns="0" rtlCol="0" anchor="t">
            <a:spAutoFit/>
          </a:bodyPr>
          <a:lstStyle/>
          <a:p>
            <a:pPr>
              <a:lnSpc>
                <a:spcPts val="5538"/>
              </a:lnSpc>
            </a:pPr>
            <a:r>
              <a:rPr lang="en-US" sz="5500" dirty="0">
                <a:solidFill>
                  <a:srgbClr val="494949"/>
                </a:solidFill>
                <a:latin typeface="TT Norms"/>
                <a:ea typeface="TT Norms"/>
                <a:cs typeface="TT Norms"/>
                <a:sym typeface="TT Norms"/>
              </a:rPr>
              <a:t>7 Then </a:t>
            </a:r>
            <a:r>
              <a:rPr lang="en-US" sz="5500" u="sng" dirty="0">
                <a:solidFill>
                  <a:srgbClr val="494949"/>
                </a:solidFill>
                <a:latin typeface="TT Norms"/>
                <a:ea typeface="TT Norms"/>
                <a:cs typeface="TT Norms"/>
                <a:sym typeface="TT Norms"/>
              </a:rPr>
              <a:t>all</a:t>
            </a:r>
            <a:r>
              <a:rPr lang="en-US" sz="5500" dirty="0">
                <a:solidFill>
                  <a:srgbClr val="494949"/>
                </a:solidFill>
                <a:latin typeface="TT Norms"/>
                <a:ea typeface="TT Norms"/>
                <a:cs typeface="TT Norms"/>
                <a:sym typeface="TT Norms"/>
              </a:rPr>
              <a:t> those virgins arose, and </a:t>
            </a:r>
            <a:r>
              <a:rPr lang="en-US" sz="5500" b="1" u="sng" dirty="0">
                <a:solidFill>
                  <a:srgbClr val="494949"/>
                </a:solidFill>
                <a:latin typeface="TT Norms Bold"/>
                <a:ea typeface="TT Norms Bold"/>
                <a:cs typeface="TT Norms Bold"/>
                <a:sym typeface="TT Norms Bold"/>
              </a:rPr>
              <a:t>trimmed</a:t>
            </a:r>
            <a:r>
              <a:rPr lang="en-US" sz="5500" dirty="0">
                <a:solidFill>
                  <a:srgbClr val="494949"/>
                </a:solidFill>
                <a:latin typeface="TT Norms"/>
                <a:ea typeface="TT Norms"/>
                <a:cs typeface="TT Norms"/>
                <a:sym typeface="TT Norms"/>
              </a:rPr>
              <a:t> their </a:t>
            </a:r>
            <a:r>
              <a:rPr lang="en-US" sz="5500" b="1" u="sng" dirty="0">
                <a:solidFill>
                  <a:srgbClr val="494949"/>
                </a:solidFill>
                <a:latin typeface="TT Norms Bold"/>
                <a:ea typeface="TT Norms Bold"/>
                <a:cs typeface="TT Norms Bold"/>
                <a:sym typeface="TT Norms Bold"/>
              </a:rPr>
              <a:t>lamps</a:t>
            </a:r>
            <a:r>
              <a:rPr lang="en-US" sz="5500" dirty="0">
                <a:solidFill>
                  <a:srgbClr val="494949"/>
                </a:solidFill>
                <a:latin typeface="TT Norms"/>
                <a:ea typeface="TT Norms"/>
                <a:cs typeface="TT Norms"/>
                <a:sym typeface="TT Norms"/>
              </a:rPr>
              <a:t> </a:t>
            </a:r>
          </a:p>
          <a:p>
            <a:pPr>
              <a:lnSpc>
                <a:spcPts val="5538"/>
              </a:lnSpc>
            </a:pPr>
            <a:r>
              <a:rPr lang="en-US" sz="5500" dirty="0">
                <a:solidFill>
                  <a:srgbClr val="494949"/>
                </a:solidFill>
                <a:latin typeface="TT Norms"/>
                <a:ea typeface="TT Norms"/>
                <a:cs typeface="TT Norms"/>
                <a:sym typeface="TT Norms"/>
              </a:rPr>
              <a:t>8 And the foolish said unto the wise, Give us of your oil; for our lamps are gone out. </a:t>
            </a:r>
          </a:p>
        </p:txBody>
      </p:sp>
      <p:sp>
        <p:nvSpPr>
          <p:cNvPr id="6" name="TextBox 6"/>
          <p:cNvSpPr txBox="1"/>
          <p:nvPr/>
        </p:nvSpPr>
        <p:spPr>
          <a:xfrm>
            <a:off x="1028700" y="1025777"/>
            <a:ext cx="8988361" cy="785450"/>
          </a:xfrm>
          <a:prstGeom prst="rect">
            <a:avLst/>
          </a:prstGeom>
        </p:spPr>
        <p:txBody>
          <a:bodyPr lIns="0" tIns="0" rIns="0" bIns="0" rtlCol="0" anchor="t">
            <a:spAutoFit/>
          </a:bodyPr>
          <a:lstStyle/>
          <a:p>
            <a:pPr marL="0" lvl="0" indent="0" algn="l">
              <a:lnSpc>
                <a:spcPts val="5728"/>
              </a:lnSpc>
              <a:spcBef>
                <a:spcPct val="0"/>
              </a:spcBef>
            </a:pPr>
            <a:r>
              <a:rPr lang="en-US" sz="6365" b="1" spc="-190">
                <a:solidFill>
                  <a:srgbClr val="494949"/>
                </a:solidFill>
                <a:latin typeface="TT Ramillas Bold"/>
                <a:ea typeface="TT Ramillas Bold"/>
                <a:cs typeface="TT Ramillas Bold"/>
                <a:sym typeface="TT Ramillas Bold"/>
              </a:rPr>
              <a:t>Matthew 25 :7 - 8</a:t>
            </a:r>
          </a:p>
        </p:txBody>
      </p:sp>
      <p:sp>
        <p:nvSpPr>
          <p:cNvPr id="7" name="Freeform 7"/>
          <p:cNvSpPr/>
          <p:nvPr/>
        </p:nvSpPr>
        <p:spPr>
          <a:xfrm>
            <a:off x="4419600" y="4953526"/>
            <a:ext cx="9373133" cy="5269783"/>
          </a:xfrm>
          <a:custGeom>
            <a:avLst/>
            <a:gdLst/>
            <a:ahLst/>
            <a:cxnLst/>
            <a:rect l="l" t="t" r="r" b="b"/>
            <a:pathLst>
              <a:path w="9373133" h="5269783">
                <a:moveTo>
                  <a:pt x="0" y="0"/>
                </a:moveTo>
                <a:lnTo>
                  <a:pt x="9373132" y="0"/>
                </a:lnTo>
                <a:lnTo>
                  <a:pt x="9373132" y="5269783"/>
                </a:lnTo>
                <a:lnTo>
                  <a:pt x="0" y="5269783"/>
                </a:lnTo>
                <a:lnTo>
                  <a:pt x="0" y="0"/>
                </a:lnTo>
                <a:close/>
              </a:path>
            </a:pathLst>
          </a:custGeom>
          <a:blipFill>
            <a:blip r:embed="rId5"/>
            <a:stretch>
              <a:fillRect/>
            </a:stretch>
          </a:blip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799253" y="3086100"/>
            <a:ext cx="14689487" cy="3260508"/>
          </a:xfrm>
          <a:prstGeom prst="rect">
            <a:avLst/>
          </a:prstGeom>
        </p:spPr>
        <p:txBody>
          <a:bodyPr lIns="0" tIns="0" rIns="0" bIns="0" rtlCol="0" anchor="t">
            <a:spAutoFit/>
          </a:bodyPr>
          <a:lstStyle/>
          <a:p>
            <a:pPr algn="ctr">
              <a:lnSpc>
                <a:spcPts val="6302"/>
              </a:lnSpc>
              <a:spcBef>
                <a:spcPct val="0"/>
              </a:spcBef>
            </a:pPr>
            <a:r>
              <a:rPr lang="en-US" sz="5800" b="1" dirty="0">
                <a:solidFill>
                  <a:srgbClr val="E4C12B"/>
                </a:solidFill>
                <a:latin typeface="TT Norms Bold"/>
                <a:ea typeface="TT Norms Bold"/>
                <a:cs typeface="TT Norms Bold"/>
                <a:sym typeface="TT Norms Bold"/>
              </a:rPr>
              <a:t>And if there ever was a time that lamps ought to be trimmed, is right now</a:t>
            </a:r>
            <a:r>
              <a:rPr lang="en-US" sz="5800" dirty="0">
                <a:solidFill>
                  <a:srgbClr val="E8E8E8"/>
                </a:solidFill>
                <a:latin typeface="TT Norms"/>
                <a:ea typeface="TT Norms"/>
                <a:cs typeface="TT Norms"/>
                <a:sym typeface="TT Norms"/>
              </a:rPr>
              <a:t>. “Hasten, go hither; for I can do nothing till you come thither.” </a:t>
            </a:r>
          </a:p>
        </p:txBody>
      </p:sp>
      <p:sp>
        <p:nvSpPr>
          <p:cNvPr id="3" name="TextBox 3"/>
          <p:cNvSpPr txBox="1"/>
          <p:nvPr/>
        </p:nvSpPr>
        <p:spPr>
          <a:xfrm>
            <a:off x="3642859" y="6667500"/>
            <a:ext cx="11002273" cy="4813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   58-0202 - ESCAPE HITHER, COME QUICKLY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190643" y="1638300"/>
            <a:ext cx="15906714" cy="5661165"/>
          </a:xfrm>
          <a:prstGeom prst="rect">
            <a:avLst/>
          </a:prstGeom>
        </p:spPr>
        <p:txBody>
          <a:bodyPr lIns="0" tIns="0" rIns="0" bIns="0" rtlCol="0" anchor="t">
            <a:spAutoFit/>
          </a:bodyPr>
          <a:lstStyle/>
          <a:p>
            <a:pPr algn="ctr">
              <a:lnSpc>
                <a:spcPts val="6302"/>
              </a:lnSpc>
            </a:pPr>
            <a:r>
              <a:rPr lang="en-US" sz="5500" dirty="0">
                <a:solidFill>
                  <a:srgbClr val="E8E8E8"/>
                </a:solidFill>
                <a:latin typeface="TT Norms"/>
                <a:ea typeface="TT Norms"/>
                <a:cs typeface="TT Norms"/>
                <a:sym typeface="TT Norms"/>
              </a:rPr>
              <a:t>Trim off the world; trim off the fashions of the world; trim off the things of the world. Get ready; </a:t>
            </a:r>
            <a:r>
              <a:rPr lang="en-US" sz="5500" b="1" dirty="0">
                <a:solidFill>
                  <a:srgbClr val="E4C12B"/>
                </a:solidFill>
                <a:latin typeface="TT Norms Bold"/>
                <a:ea typeface="TT Norms Bold"/>
                <a:cs typeface="TT Norms Bold"/>
                <a:sym typeface="TT Norms Bold"/>
              </a:rPr>
              <a:t>the hour is at hand</a:t>
            </a:r>
            <a:r>
              <a:rPr lang="en-US" sz="5500" dirty="0">
                <a:solidFill>
                  <a:srgbClr val="E8E8E8"/>
                </a:solidFill>
                <a:latin typeface="TT Norms"/>
                <a:ea typeface="TT Norms"/>
                <a:cs typeface="TT Norms"/>
                <a:sym typeface="TT Norms"/>
              </a:rPr>
              <a:t>. </a:t>
            </a:r>
          </a:p>
          <a:p>
            <a:pPr algn="ctr">
              <a:lnSpc>
                <a:spcPts val="6302"/>
              </a:lnSpc>
            </a:pPr>
            <a:endParaRPr lang="en-US" sz="5500" dirty="0">
              <a:solidFill>
                <a:srgbClr val="E8E8E8"/>
              </a:solidFill>
              <a:latin typeface="TT Norms"/>
              <a:ea typeface="TT Norms"/>
              <a:cs typeface="TT Norms"/>
              <a:sym typeface="TT Norms"/>
            </a:endParaRPr>
          </a:p>
          <a:p>
            <a:pPr algn="ctr">
              <a:lnSpc>
                <a:spcPts val="6302"/>
              </a:lnSpc>
              <a:spcBef>
                <a:spcPct val="0"/>
              </a:spcBef>
            </a:pPr>
            <a:r>
              <a:rPr lang="en-US" sz="5500" dirty="0">
                <a:solidFill>
                  <a:srgbClr val="E8E8E8"/>
                </a:solidFill>
                <a:latin typeface="TT Norms"/>
                <a:ea typeface="TT Norms"/>
                <a:cs typeface="TT Norms"/>
                <a:sym typeface="TT Norms"/>
              </a:rPr>
              <a:t>56 And right when they went to get this, what happened? What taken place? Then the Bridegroom went in</a:t>
            </a:r>
          </a:p>
        </p:txBody>
      </p:sp>
      <p:sp>
        <p:nvSpPr>
          <p:cNvPr id="3" name="TextBox 3"/>
          <p:cNvSpPr txBox="1"/>
          <p:nvPr/>
        </p:nvSpPr>
        <p:spPr>
          <a:xfrm>
            <a:off x="3642863" y="7429500"/>
            <a:ext cx="11002273" cy="4813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   58-0202 - ESCAPE HITHER, COME QUICKLY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066799" y="1104900"/>
            <a:ext cx="15906714" cy="7164782"/>
          </a:xfrm>
          <a:prstGeom prst="rect">
            <a:avLst/>
          </a:prstGeom>
        </p:spPr>
        <p:txBody>
          <a:bodyPr lIns="0" tIns="0" rIns="0" bIns="0" rtlCol="0" anchor="t">
            <a:spAutoFit/>
          </a:bodyPr>
          <a:lstStyle/>
          <a:p>
            <a:pPr algn="ctr">
              <a:lnSpc>
                <a:spcPts val="6162"/>
              </a:lnSpc>
              <a:spcBef>
                <a:spcPct val="0"/>
              </a:spcBef>
            </a:pPr>
            <a:r>
              <a:rPr lang="en-US" sz="5500" dirty="0">
                <a:solidFill>
                  <a:srgbClr val="E8E8E8"/>
                </a:solidFill>
                <a:latin typeface="TT Norms"/>
                <a:ea typeface="TT Norms"/>
                <a:cs typeface="TT Norms"/>
                <a:sym typeface="TT Norms"/>
              </a:rPr>
              <a:t> The wicks got in bad shape. You know that wick is a great thing. I used to watch. </a:t>
            </a:r>
            <a:r>
              <a:rPr lang="en-US" sz="5500" b="1" dirty="0">
                <a:solidFill>
                  <a:srgbClr val="E4C12B"/>
                </a:solidFill>
                <a:latin typeface="TT Norms Bold"/>
                <a:ea typeface="TT Norms Bold"/>
                <a:cs typeface="TT Norms Bold"/>
                <a:sym typeface="TT Norms Bold"/>
              </a:rPr>
              <a:t>What a real wick of God is a </a:t>
            </a:r>
            <a:r>
              <a:rPr lang="en-US" sz="5500" b="1" u="sng" dirty="0">
                <a:solidFill>
                  <a:srgbClr val="E4C12B"/>
                </a:solidFill>
                <a:latin typeface="TT Norms Bold"/>
                <a:ea typeface="TT Norms Bold"/>
                <a:cs typeface="TT Norms Bold"/>
                <a:sym typeface="TT Norms Bold"/>
              </a:rPr>
              <a:t>believer</a:t>
            </a:r>
            <a:r>
              <a:rPr lang="en-US" sz="5500" dirty="0">
                <a:solidFill>
                  <a:srgbClr val="E8E8E8"/>
                </a:solidFill>
                <a:latin typeface="TT Norms"/>
                <a:ea typeface="TT Norms"/>
                <a:cs typeface="TT Norms"/>
                <a:sym typeface="TT Norms"/>
              </a:rPr>
              <a:t>, is a wick. Look, he’s got a fire on one end, up here, and the other end’s dipped into oil, drawing oil and making fire. What a church, what a power. What a place to be. Hallelujah. Shining that same Gospel light that shines in the east, is shining in the west. It shall be light in the evening time. Rise, trim your lamp, Pentecost. </a:t>
            </a:r>
          </a:p>
        </p:txBody>
      </p:sp>
      <p:sp>
        <p:nvSpPr>
          <p:cNvPr id="3" name="TextBox 3"/>
          <p:cNvSpPr txBox="1"/>
          <p:nvPr/>
        </p:nvSpPr>
        <p:spPr>
          <a:xfrm>
            <a:off x="3519019" y="8343900"/>
            <a:ext cx="11002273" cy="4813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   58-0202 - ESCAPE HITHER, COME QUICKLY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904760" y="1790700"/>
            <a:ext cx="14478479" cy="4791055"/>
          </a:xfrm>
          <a:prstGeom prst="rect">
            <a:avLst/>
          </a:prstGeom>
        </p:spPr>
        <p:txBody>
          <a:bodyPr wrap="square" lIns="0" tIns="0" rIns="0" bIns="0" rtlCol="0" anchor="t">
            <a:spAutoFit/>
          </a:bodyPr>
          <a:lstStyle/>
          <a:p>
            <a:pPr algn="ctr">
              <a:lnSpc>
                <a:spcPts val="6162"/>
              </a:lnSpc>
              <a:spcBef>
                <a:spcPct val="0"/>
              </a:spcBef>
            </a:pPr>
            <a:r>
              <a:rPr lang="en-US" sz="5700" dirty="0">
                <a:solidFill>
                  <a:srgbClr val="E8E8E8"/>
                </a:solidFill>
                <a:latin typeface="TT Norms"/>
                <a:ea typeface="TT Norms"/>
                <a:cs typeface="TT Norms"/>
                <a:sym typeface="TT Norms"/>
              </a:rPr>
              <a:t>“</a:t>
            </a:r>
            <a:r>
              <a:rPr lang="en-US" sz="5700" b="1" dirty="0">
                <a:solidFill>
                  <a:srgbClr val="E8E8E8"/>
                </a:solidFill>
                <a:latin typeface="TT Norms Bold"/>
                <a:ea typeface="TT Norms Bold"/>
                <a:cs typeface="TT Norms Bold"/>
                <a:sym typeface="TT Norms Bold"/>
              </a:rPr>
              <a:t>Faith cometh by hearing</a:t>
            </a:r>
            <a:r>
              <a:rPr lang="en-US" sz="5700" dirty="0">
                <a:solidFill>
                  <a:srgbClr val="E8E8E8"/>
                </a:solidFill>
                <a:latin typeface="TT Norms"/>
                <a:ea typeface="TT Norms"/>
                <a:cs typeface="TT Norms"/>
                <a:sym typeface="TT Norms"/>
              </a:rPr>
              <a:t>, </a:t>
            </a:r>
            <a:r>
              <a:rPr lang="en-US" sz="5700" b="1" dirty="0">
                <a:solidFill>
                  <a:srgbClr val="E8E8E8"/>
                </a:solidFill>
                <a:latin typeface="TT Norms Bold"/>
                <a:ea typeface="TT Norms Bold"/>
                <a:cs typeface="TT Norms Bold"/>
                <a:sym typeface="TT Norms Bold"/>
              </a:rPr>
              <a:t>and hearing the Word of God</a:t>
            </a:r>
            <a:r>
              <a:rPr lang="en-US" sz="5700" dirty="0">
                <a:solidFill>
                  <a:srgbClr val="E8E8E8"/>
                </a:solidFill>
                <a:latin typeface="TT Norms"/>
                <a:ea typeface="TT Norms"/>
                <a:cs typeface="TT Norms"/>
                <a:sym typeface="TT Norms"/>
              </a:rPr>
              <a:t>.” That puts it back to where your faith, then, is not in some individual. It’s not in a man. It’s not in a organization. It’s not in a group of people. </a:t>
            </a:r>
            <a:r>
              <a:rPr lang="en-US" sz="5700" b="1" dirty="0">
                <a:solidFill>
                  <a:srgbClr val="E4C12B"/>
                </a:solidFill>
                <a:latin typeface="TT Norms Bold"/>
                <a:ea typeface="TT Norms Bold"/>
                <a:cs typeface="TT Norms Bold"/>
                <a:sym typeface="TT Norms Bold"/>
              </a:rPr>
              <a:t>It’s in God, because God is the Word. See? Your faith is in God.</a:t>
            </a:r>
          </a:p>
        </p:txBody>
      </p:sp>
      <p:sp>
        <p:nvSpPr>
          <p:cNvPr id="3" name="TextBox 3"/>
          <p:cNvSpPr txBox="1"/>
          <p:nvPr/>
        </p:nvSpPr>
        <p:spPr>
          <a:xfrm>
            <a:off x="3642862" y="6743700"/>
            <a:ext cx="11002273" cy="4813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63-0825E - PERFECT FAITH</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195836" y="1562100"/>
            <a:ext cx="15316200" cy="4783361"/>
          </a:xfrm>
          <a:prstGeom prst="rect">
            <a:avLst/>
          </a:prstGeom>
        </p:spPr>
        <p:txBody>
          <a:bodyPr wrap="square" lIns="0" tIns="0" rIns="0" bIns="0" rtlCol="0" anchor="t">
            <a:spAutoFit/>
          </a:bodyPr>
          <a:lstStyle/>
          <a:p>
            <a:pPr algn="ctr">
              <a:lnSpc>
                <a:spcPts val="6162"/>
              </a:lnSpc>
              <a:spcBef>
                <a:spcPct val="0"/>
              </a:spcBef>
            </a:pPr>
            <a:r>
              <a:rPr lang="en-US" sz="5500" dirty="0">
                <a:solidFill>
                  <a:srgbClr val="E8E8E8"/>
                </a:solidFill>
                <a:latin typeface="TT Norms"/>
                <a:ea typeface="TT Norms"/>
                <a:cs typeface="TT Norms"/>
                <a:sym typeface="TT Norms"/>
              </a:rPr>
              <a:t>35 Now, you see somebody else do something by a work or act of God, or a promise of God; and many of them say, “I can do that, too.” It’s an imagination. And when they do, you find them wrecked up out there somewhere. </a:t>
            </a:r>
            <a:r>
              <a:rPr lang="en-US" sz="5500" b="1" dirty="0">
                <a:solidFill>
                  <a:srgbClr val="E4C12B"/>
                </a:solidFill>
                <a:latin typeface="TT Norms Bold"/>
                <a:ea typeface="TT Norms Bold"/>
                <a:cs typeface="TT Norms Bold"/>
                <a:sym typeface="TT Norms Bold"/>
              </a:rPr>
              <a:t>It’s got to be a substance</a:t>
            </a:r>
            <a:r>
              <a:rPr lang="en-US" sz="5500" dirty="0">
                <a:solidFill>
                  <a:srgbClr val="E8E8E8"/>
                </a:solidFill>
                <a:latin typeface="TT Norms"/>
                <a:ea typeface="TT Norms"/>
                <a:cs typeface="TT Norms"/>
                <a:sym typeface="TT Norms"/>
              </a:rPr>
              <a:t>.</a:t>
            </a:r>
          </a:p>
        </p:txBody>
      </p:sp>
      <p:sp>
        <p:nvSpPr>
          <p:cNvPr id="3" name="TextBox 3"/>
          <p:cNvSpPr txBox="1"/>
          <p:nvPr/>
        </p:nvSpPr>
        <p:spPr>
          <a:xfrm>
            <a:off x="3124200" y="6438900"/>
            <a:ext cx="11002273" cy="4813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63-0825E - PERFECT FAITH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143000" y="1714500"/>
            <a:ext cx="15773400" cy="5574603"/>
          </a:xfrm>
          <a:prstGeom prst="rect">
            <a:avLst/>
          </a:prstGeom>
        </p:spPr>
        <p:txBody>
          <a:bodyPr wrap="square" lIns="0" tIns="0" rIns="0" bIns="0" rtlCol="0" anchor="t">
            <a:spAutoFit/>
          </a:bodyPr>
          <a:lstStyle/>
          <a:p>
            <a:pPr algn="ctr">
              <a:lnSpc>
                <a:spcPts val="6162"/>
              </a:lnSpc>
              <a:spcBef>
                <a:spcPct val="0"/>
              </a:spcBef>
            </a:pPr>
            <a:r>
              <a:rPr lang="en-US" sz="5500" dirty="0">
                <a:solidFill>
                  <a:srgbClr val="E8E8E8"/>
                </a:solidFill>
                <a:latin typeface="TT Norms"/>
                <a:ea typeface="TT Norms"/>
                <a:cs typeface="TT Norms"/>
                <a:sym typeface="TT Norms"/>
              </a:rPr>
              <a:t>39 I—</a:t>
            </a:r>
            <a:r>
              <a:rPr lang="en-US" sz="5500" b="1" dirty="0">
                <a:solidFill>
                  <a:srgbClr val="E4C12B"/>
                </a:solidFill>
                <a:latin typeface="TT Norms Bold"/>
                <a:ea typeface="TT Norms Bold"/>
                <a:cs typeface="TT Norms Bold"/>
                <a:sym typeface="TT Norms Bold"/>
              </a:rPr>
              <a:t>I want you to get this now</a:t>
            </a:r>
            <a:r>
              <a:rPr lang="en-US" sz="5500" dirty="0">
                <a:solidFill>
                  <a:srgbClr val="E8E8E8"/>
                </a:solidFill>
                <a:latin typeface="TT Norms"/>
                <a:ea typeface="TT Norms"/>
                <a:cs typeface="TT Norms"/>
                <a:sym typeface="TT Norms"/>
              </a:rPr>
              <a:t>. We…the Church has got to lift Itself in the power of God. How? </a:t>
            </a:r>
            <a:r>
              <a:rPr lang="en-US" sz="5500" b="1" dirty="0">
                <a:solidFill>
                  <a:srgbClr val="E4C12B"/>
                </a:solidFill>
                <a:latin typeface="TT Norms Bold"/>
                <a:ea typeface="TT Norms Bold"/>
                <a:cs typeface="TT Norms Bold"/>
                <a:sym typeface="TT Norms Bold"/>
              </a:rPr>
              <a:t>We are too close to the end, now; and I believe the Church is in condition where we can teach It a little deeper things</a:t>
            </a:r>
            <a:r>
              <a:rPr lang="en-US" sz="5500" dirty="0">
                <a:solidFill>
                  <a:srgbClr val="E8E8E8"/>
                </a:solidFill>
                <a:latin typeface="TT Norms"/>
                <a:ea typeface="TT Norms"/>
                <a:cs typeface="TT Norms"/>
                <a:sym typeface="TT Norms"/>
              </a:rPr>
              <a:t>, and rub some of this make-believe out, see, and get into something real. See? It’s got to be something that you know!</a:t>
            </a:r>
          </a:p>
        </p:txBody>
      </p:sp>
      <p:sp>
        <p:nvSpPr>
          <p:cNvPr id="3" name="TextBox 3"/>
          <p:cNvSpPr txBox="1"/>
          <p:nvPr/>
        </p:nvSpPr>
        <p:spPr>
          <a:xfrm>
            <a:off x="3719252" y="7886700"/>
            <a:ext cx="11002273" cy="4813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63-0825E - PERFECT FAITH</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914400" y="1104900"/>
            <a:ext cx="16084395" cy="7141699"/>
          </a:xfrm>
          <a:prstGeom prst="rect">
            <a:avLst/>
          </a:prstGeom>
        </p:spPr>
        <p:txBody>
          <a:bodyPr lIns="0" tIns="0" rIns="0" bIns="0" rtlCol="0" anchor="t">
            <a:spAutoFit/>
          </a:bodyPr>
          <a:lstStyle/>
          <a:p>
            <a:pPr algn="ctr">
              <a:lnSpc>
                <a:spcPts val="6162"/>
              </a:lnSpc>
            </a:pPr>
            <a:r>
              <a:rPr lang="en-US" sz="5400" dirty="0">
                <a:solidFill>
                  <a:srgbClr val="E8E8E8"/>
                </a:solidFill>
                <a:latin typeface="TT Norms"/>
                <a:ea typeface="TT Norms"/>
                <a:cs typeface="TT Norms"/>
                <a:sym typeface="TT Norms"/>
              </a:rPr>
              <a:t>114 </a:t>
            </a:r>
            <a:r>
              <a:rPr lang="en-US" sz="5400" b="1" dirty="0">
                <a:solidFill>
                  <a:srgbClr val="E4C12B"/>
                </a:solidFill>
                <a:latin typeface="TT Norms Bold"/>
                <a:ea typeface="TT Norms Bold"/>
                <a:cs typeface="TT Norms Bold"/>
                <a:sym typeface="TT Norms Bold"/>
              </a:rPr>
              <a:t>And so when a man lives by faith and walks by faith, I mean substance faith</a:t>
            </a:r>
            <a:r>
              <a:rPr lang="en-US" sz="5400" dirty="0">
                <a:solidFill>
                  <a:srgbClr val="E8E8E8"/>
                </a:solidFill>
                <a:latin typeface="TT Norms"/>
                <a:ea typeface="TT Norms"/>
                <a:cs typeface="TT Norms"/>
                <a:sym typeface="TT Norms"/>
              </a:rPr>
              <a:t>, he is isolated from the entire world and becomes a new creature in Christ. </a:t>
            </a:r>
          </a:p>
          <a:p>
            <a:pPr algn="ctr">
              <a:lnSpc>
                <a:spcPts val="6162"/>
              </a:lnSpc>
            </a:pPr>
            <a:r>
              <a:rPr lang="en-US" sz="5400" dirty="0">
                <a:solidFill>
                  <a:srgbClr val="E8E8E8"/>
                </a:solidFill>
                <a:latin typeface="TT Norms"/>
                <a:ea typeface="TT Norms"/>
                <a:cs typeface="TT Norms"/>
                <a:sym typeface="TT Norms"/>
              </a:rPr>
              <a:t>There, </a:t>
            </a:r>
            <a:r>
              <a:rPr lang="en-US" sz="5400" b="1" dirty="0">
                <a:solidFill>
                  <a:srgbClr val="E4C12B"/>
                </a:solidFill>
                <a:latin typeface="TT Norms Bold"/>
                <a:ea typeface="TT Norms Bold"/>
                <a:cs typeface="TT Norms Bold"/>
                <a:sym typeface="TT Norms Bold"/>
              </a:rPr>
              <a:t>now you’re getting into Bride material</a:t>
            </a:r>
            <a:r>
              <a:rPr lang="en-US" sz="5400" dirty="0">
                <a:solidFill>
                  <a:srgbClr val="E8E8E8"/>
                </a:solidFill>
                <a:latin typeface="TT Norms"/>
                <a:ea typeface="TT Norms"/>
                <a:cs typeface="TT Norms"/>
                <a:sym typeface="TT Norms"/>
              </a:rPr>
              <a:t>. See? See? See?</a:t>
            </a:r>
          </a:p>
          <a:p>
            <a:pPr algn="ctr">
              <a:lnSpc>
                <a:spcPts val="6162"/>
              </a:lnSpc>
              <a:spcBef>
                <a:spcPct val="0"/>
              </a:spcBef>
            </a:pPr>
            <a:r>
              <a:rPr lang="en-US" sz="5400" b="1" dirty="0">
                <a:solidFill>
                  <a:srgbClr val="E4C12B"/>
                </a:solidFill>
                <a:latin typeface="TT Norms Bold"/>
                <a:ea typeface="TT Norms Bold"/>
                <a:cs typeface="TT Norms Bold"/>
                <a:sym typeface="TT Norms Bold"/>
              </a:rPr>
              <a:t>You’re getting into rapturing condition, now</a:t>
            </a:r>
            <a:r>
              <a:rPr lang="en-US" sz="5400" dirty="0">
                <a:solidFill>
                  <a:srgbClr val="E8E8E8"/>
                </a:solidFill>
                <a:latin typeface="TT Norms"/>
                <a:ea typeface="TT Norms"/>
                <a:cs typeface="TT Norms"/>
                <a:sym typeface="TT Norms"/>
              </a:rPr>
              <a:t>. That means for each one of us; not just the pastor, deacons, trustees. </a:t>
            </a:r>
            <a:r>
              <a:rPr lang="en-US" sz="5400" b="1" dirty="0">
                <a:solidFill>
                  <a:srgbClr val="E4C12B"/>
                </a:solidFill>
                <a:latin typeface="TT Norms Bold"/>
                <a:ea typeface="TT Norms Bold"/>
                <a:cs typeface="TT Norms Bold"/>
                <a:sym typeface="TT Norms Bold"/>
              </a:rPr>
              <a:t>That means for the laity, every individual walks in a world with God alone</a:t>
            </a:r>
          </a:p>
        </p:txBody>
      </p:sp>
      <p:sp>
        <p:nvSpPr>
          <p:cNvPr id="3" name="TextBox 3"/>
          <p:cNvSpPr txBox="1"/>
          <p:nvPr/>
        </p:nvSpPr>
        <p:spPr>
          <a:xfrm>
            <a:off x="3733800" y="8496300"/>
            <a:ext cx="11002273" cy="4813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63-0825E - PERFECT FAITH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EBE6"/>
        </a:solidFill>
        <a:effectLst/>
      </p:bgPr>
    </p:bg>
    <p:spTree>
      <p:nvGrpSpPr>
        <p:cNvPr id="1" name=""/>
        <p:cNvGrpSpPr/>
        <p:nvPr/>
      </p:nvGrpSpPr>
      <p:grpSpPr>
        <a:xfrm>
          <a:off x="0" y="0"/>
          <a:ext cx="0" cy="0"/>
          <a:chOff x="0" y="0"/>
          <a:chExt cx="0" cy="0"/>
        </a:xfrm>
      </p:grpSpPr>
      <p:sp>
        <p:nvSpPr>
          <p:cNvPr id="2" name="Freeform 2"/>
          <p:cNvSpPr/>
          <p:nvPr/>
        </p:nvSpPr>
        <p:spPr>
          <a:xfrm rot="10733188">
            <a:off x="-1029720" y="-2828772"/>
            <a:ext cx="15877841" cy="6104635"/>
          </a:xfrm>
          <a:custGeom>
            <a:avLst/>
            <a:gdLst/>
            <a:ahLst/>
            <a:cxnLst/>
            <a:rect l="l" t="t" r="r" b="b"/>
            <a:pathLst>
              <a:path w="15877841" h="6104635">
                <a:moveTo>
                  <a:pt x="0" y="0"/>
                </a:moveTo>
                <a:lnTo>
                  <a:pt x="15877841" y="0"/>
                </a:lnTo>
                <a:lnTo>
                  <a:pt x="15877841" y="6104635"/>
                </a:lnTo>
                <a:lnTo>
                  <a:pt x="0" y="6104635"/>
                </a:lnTo>
                <a:lnTo>
                  <a:pt x="0" y="0"/>
                </a:lnTo>
                <a:close/>
              </a:path>
            </a:pathLst>
          </a:custGeom>
          <a:blipFill>
            <a:blip r:embed="rId3"/>
            <a:stretch>
              <a:fillRect r="-19711" b="-177891"/>
            </a:stretch>
          </a:blipFill>
        </p:spPr>
        <p:txBody>
          <a:bodyPr/>
          <a:lstStyle/>
          <a:p>
            <a:endParaRPr lang="en-GB"/>
          </a:p>
        </p:txBody>
      </p:sp>
      <p:sp>
        <p:nvSpPr>
          <p:cNvPr id="3" name="AutoShape 3"/>
          <p:cNvSpPr/>
          <p:nvPr/>
        </p:nvSpPr>
        <p:spPr>
          <a:xfrm flipV="1">
            <a:off x="646552" y="522138"/>
            <a:ext cx="16994896" cy="0"/>
          </a:xfrm>
          <a:prstGeom prst="line">
            <a:avLst/>
          </a:prstGeom>
          <a:ln w="19050" cap="flat">
            <a:solidFill>
              <a:srgbClr val="212224"/>
            </a:solidFill>
            <a:prstDash val="solid"/>
            <a:headEnd type="none" w="sm" len="sm"/>
            <a:tailEnd type="none" w="sm" len="sm"/>
          </a:ln>
        </p:spPr>
        <p:txBody>
          <a:bodyPr/>
          <a:lstStyle/>
          <a:p>
            <a:endParaRPr lang="en-GB"/>
          </a:p>
        </p:txBody>
      </p:sp>
      <p:sp>
        <p:nvSpPr>
          <p:cNvPr id="4" name="Freeform 4"/>
          <p:cNvSpPr/>
          <p:nvPr/>
        </p:nvSpPr>
        <p:spPr>
          <a:xfrm>
            <a:off x="2933318" y="7840840"/>
            <a:ext cx="15877841" cy="6104635"/>
          </a:xfrm>
          <a:custGeom>
            <a:avLst/>
            <a:gdLst/>
            <a:ahLst/>
            <a:cxnLst/>
            <a:rect l="l" t="t" r="r" b="b"/>
            <a:pathLst>
              <a:path w="15877841" h="6104635">
                <a:moveTo>
                  <a:pt x="0" y="0"/>
                </a:moveTo>
                <a:lnTo>
                  <a:pt x="15877841" y="0"/>
                </a:lnTo>
                <a:lnTo>
                  <a:pt x="15877841" y="6104635"/>
                </a:lnTo>
                <a:lnTo>
                  <a:pt x="0" y="6104635"/>
                </a:lnTo>
                <a:lnTo>
                  <a:pt x="0" y="0"/>
                </a:lnTo>
                <a:close/>
              </a:path>
            </a:pathLst>
          </a:custGeom>
          <a:blipFill>
            <a:blip r:embed="rId4"/>
            <a:stretch>
              <a:fillRect r="-19711" b="-177891"/>
            </a:stretch>
          </a:blipFill>
        </p:spPr>
        <p:txBody>
          <a:bodyPr/>
          <a:lstStyle/>
          <a:p>
            <a:endParaRPr lang="en-GB"/>
          </a:p>
        </p:txBody>
      </p:sp>
      <p:sp>
        <p:nvSpPr>
          <p:cNvPr id="5" name="TextBox 5"/>
          <p:cNvSpPr txBox="1"/>
          <p:nvPr/>
        </p:nvSpPr>
        <p:spPr>
          <a:xfrm>
            <a:off x="840419" y="2310606"/>
            <a:ext cx="15654396" cy="2107628"/>
          </a:xfrm>
          <a:prstGeom prst="rect">
            <a:avLst/>
          </a:prstGeom>
        </p:spPr>
        <p:txBody>
          <a:bodyPr wrap="square" lIns="0" tIns="0" rIns="0" bIns="0" rtlCol="0" anchor="t">
            <a:spAutoFit/>
          </a:bodyPr>
          <a:lstStyle/>
          <a:p>
            <a:pPr>
              <a:lnSpc>
                <a:spcPts val="5501"/>
              </a:lnSpc>
            </a:pPr>
            <a:r>
              <a:rPr lang="en-US" sz="4800" dirty="0">
                <a:solidFill>
                  <a:srgbClr val="494949"/>
                </a:solidFill>
                <a:latin typeface="TT Norms"/>
                <a:ea typeface="TT Norms"/>
                <a:cs typeface="TT Norms"/>
                <a:sym typeface="TT Norms"/>
              </a:rPr>
              <a:t>7 Let us be glad and rejoice, and give </a:t>
            </a:r>
            <a:r>
              <a:rPr lang="en-US" sz="4800" dirty="0" err="1">
                <a:solidFill>
                  <a:srgbClr val="494949"/>
                </a:solidFill>
                <a:latin typeface="TT Norms"/>
                <a:ea typeface="TT Norms"/>
                <a:cs typeface="TT Norms"/>
                <a:sym typeface="TT Norms"/>
              </a:rPr>
              <a:t>honour</a:t>
            </a:r>
            <a:r>
              <a:rPr lang="en-US" sz="4800" dirty="0">
                <a:solidFill>
                  <a:srgbClr val="494949"/>
                </a:solidFill>
                <a:latin typeface="TT Norms"/>
                <a:ea typeface="TT Norms"/>
                <a:cs typeface="TT Norms"/>
                <a:sym typeface="TT Norms"/>
              </a:rPr>
              <a:t> to him: for the marriage of the Lamb is come, and </a:t>
            </a:r>
            <a:r>
              <a:rPr lang="en-US" sz="4800" b="1" dirty="0">
                <a:solidFill>
                  <a:srgbClr val="494949"/>
                </a:solidFill>
                <a:latin typeface="TT Norms Bold"/>
                <a:ea typeface="TT Norms Bold"/>
                <a:cs typeface="TT Norms Bold"/>
                <a:sym typeface="TT Norms Bold"/>
              </a:rPr>
              <a:t>his wife hath made herself ready</a:t>
            </a:r>
            <a:r>
              <a:rPr lang="en-US" sz="4800" dirty="0">
                <a:solidFill>
                  <a:srgbClr val="494949"/>
                </a:solidFill>
                <a:latin typeface="TT Norms"/>
                <a:ea typeface="TT Norms"/>
                <a:cs typeface="TT Norms"/>
                <a:sym typeface="TT Norms"/>
              </a:rPr>
              <a:t>. </a:t>
            </a:r>
          </a:p>
        </p:txBody>
      </p:sp>
      <p:sp>
        <p:nvSpPr>
          <p:cNvPr id="6" name="TextBox 6"/>
          <p:cNvSpPr txBox="1"/>
          <p:nvPr/>
        </p:nvSpPr>
        <p:spPr>
          <a:xfrm>
            <a:off x="1028700" y="5324475"/>
            <a:ext cx="13412232" cy="785450"/>
          </a:xfrm>
          <a:prstGeom prst="rect">
            <a:avLst/>
          </a:prstGeom>
        </p:spPr>
        <p:txBody>
          <a:bodyPr lIns="0" tIns="0" rIns="0" bIns="0" rtlCol="0" anchor="t">
            <a:spAutoFit/>
          </a:bodyPr>
          <a:lstStyle/>
          <a:p>
            <a:pPr marL="0" lvl="0" indent="0" algn="l">
              <a:lnSpc>
                <a:spcPts val="5728"/>
              </a:lnSpc>
              <a:spcBef>
                <a:spcPct val="0"/>
              </a:spcBef>
            </a:pPr>
            <a:r>
              <a:rPr lang="en-US" sz="6365" b="1" spc="-190">
                <a:solidFill>
                  <a:srgbClr val="494949"/>
                </a:solidFill>
                <a:latin typeface="TT Ramillas Bold"/>
                <a:ea typeface="TT Ramillas Bold"/>
                <a:cs typeface="TT Ramillas Bold"/>
                <a:sym typeface="TT Ramillas Bold"/>
              </a:rPr>
              <a:t>Matthew 25 vs 1 </a:t>
            </a:r>
          </a:p>
        </p:txBody>
      </p:sp>
      <p:sp>
        <p:nvSpPr>
          <p:cNvPr id="7" name="TextBox 7"/>
          <p:cNvSpPr txBox="1"/>
          <p:nvPr/>
        </p:nvSpPr>
        <p:spPr>
          <a:xfrm>
            <a:off x="840419" y="6286500"/>
            <a:ext cx="15507848" cy="2213426"/>
          </a:xfrm>
          <a:prstGeom prst="rect">
            <a:avLst/>
          </a:prstGeom>
        </p:spPr>
        <p:txBody>
          <a:bodyPr wrap="square" lIns="0" tIns="0" rIns="0" bIns="0" rtlCol="0" anchor="t">
            <a:spAutoFit/>
          </a:bodyPr>
          <a:lstStyle/>
          <a:p>
            <a:pPr>
              <a:lnSpc>
                <a:spcPts val="5763"/>
              </a:lnSpc>
            </a:pPr>
            <a:r>
              <a:rPr lang="en-US" sz="4800" dirty="0">
                <a:solidFill>
                  <a:srgbClr val="494949"/>
                </a:solidFill>
                <a:latin typeface="TT Norms"/>
                <a:ea typeface="TT Norms"/>
                <a:cs typeface="TT Norms"/>
                <a:sym typeface="TT Norms"/>
              </a:rPr>
              <a:t>1 Then shall the kingdom of heaven be likened unto ten virgins, which took their lamps, and </a:t>
            </a:r>
            <a:r>
              <a:rPr lang="en-US" sz="4800" b="1" dirty="0">
                <a:solidFill>
                  <a:srgbClr val="494949"/>
                </a:solidFill>
                <a:latin typeface="TT Norms Bold"/>
                <a:ea typeface="TT Norms Bold"/>
                <a:cs typeface="TT Norms Bold"/>
                <a:sym typeface="TT Norms Bold"/>
              </a:rPr>
              <a:t>went forth to meet the bridegroom</a:t>
            </a:r>
            <a:r>
              <a:rPr lang="en-US" sz="4800" dirty="0">
                <a:solidFill>
                  <a:srgbClr val="494949"/>
                </a:solidFill>
                <a:latin typeface="TT Norms"/>
                <a:ea typeface="TT Norms"/>
                <a:cs typeface="TT Norms"/>
                <a:sym typeface="TT Norms"/>
              </a:rPr>
              <a:t>.</a:t>
            </a:r>
          </a:p>
        </p:txBody>
      </p:sp>
      <p:sp>
        <p:nvSpPr>
          <p:cNvPr id="8" name="TextBox 8"/>
          <p:cNvSpPr txBox="1"/>
          <p:nvPr/>
        </p:nvSpPr>
        <p:spPr>
          <a:xfrm>
            <a:off x="1028700" y="1408217"/>
            <a:ext cx="13412232" cy="785450"/>
          </a:xfrm>
          <a:prstGeom prst="rect">
            <a:avLst/>
          </a:prstGeom>
        </p:spPr>
        <p:txBody>
          <a:bodyPr lIns="0" tIns="0" rIns="0" bIns="0" rtlCol="0" anchor="t">
            <a:spAutoFit/>
          </a:bodyPr>
          <a:lstStyle/>
          <a:p>
            <a:pPr marL="0" lvl="0" indent="0" algn="l">
              <a:lnSpc>
                <a:spcPts val="5728"/>
              </a:lnSpc>
              <a:spcBef>
                <a:spcPct val="0"/>
              </a:spcBef>
            </a:pPr>
            <a:r>
              <a:rPr lang="en-US" sz="6365" b="1" spc="-190">
                <a:solidFill>
                  <a:srgbClr val="494949"/>
                </a:solidFill>
                <a:latin typeface="TT Ramillas Bold"/>
                <a:ea typeface="TT Ramillas Bold"/>
                <a:cs typeface="TT Ramillas Bold"/>
                <a:sym typeface="TT Ramillas Bold"/>
              </a:rPr>
              <a:t>Revelation 19 vs 7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EBE6"/>
        </a:solidFill>
        <a:effectLst/>
      </p:bgPr>
    </p:bg>
    <p:spTree>
      <p:nvGrpSpPr>
        <p:cNvPr id="1" name=""/>
        <p:cNvGrpSpPr/>
        <p:nvPr/>
      </p:nvGrpSpPr>
      <p:grpSpPr>
        <a:xfrm>
          <a:off x="0" y="0"/>
          <a:ext cx="0" cy="0"/>
          <a:chOff x="0" y="0"/>
          <a:chExt cx="0" cy="0"/>
        </a:xfrm>
      </p:grpSpPr>
      <p:sp>
        <p:nvSpPr>
          <p:cNvPr id="2" name="Freeform 2"/>
          <p:cNvSpPr/>
          <p:nvPr/>
        </p:nvSpPr>
        <p:spPr>
          <a:xfrm rot="10733188">
            <a:off x="-1029720" y="-2828772"/>
            <a:ext cx="15877841" cy="6104635"/>
          </a:xfrm>
          <a:custGeom>
            <a:avLst/>
            <a:gdLst/>
            <a:ahLst/>
            <a:cxnLst/>
            <a:rect l="l" t="t" r="r" b="b"/>
            <a:pathLst>
              <a:path w="15877841" h="6104635">
                <a:moveTo>
                  <a:pt x="0" y="0"/>
                </a:moveTo>
                <a:lnTo>
                  <a:pt x="15877841" y="0"/>
                </a:lnTo>
                <a:lnTo>
                  <a:pt x="15877841" y="6104635"/>
                </a:lnTo>
                <a:lnTo>
                  <a:pt x="0" y="6104635"/>
                </a:lnTo>
                <a:lnTo>
                  <a:pt x="0" y="0"/>
                </a:lnTo>
                <a:close/>
              </a:path>
            </a:pathLst>
          </a:custGeom>
          <a:blipFill>
            <a:blip r:embed="rId3"/>
            <a:stretch>
              <a:fillRect r="-19711" b="-177891"/>
            </a:stretch>
          </a:blipFill>
        </p:spPr>
        <p:txBody>
          <a:bodyPr/>
          <a:lstStyle/>
          <a:p>
            <a:endParaRPr lang="en-GB"/>
          </a:p>
        </p:txBody>
      </p:sp>
      <p:sp>
        <p:nvSpPr>
          <p:cNvPr id="3" name="AutoShape 3"/>
          <p:cNvSpPr/>
          <p:nvPr/>
        </p:nvSpPr>
        <p:spPr>
          <a:xfrm flipV="1">
            <a:off x="646552" y="676275"/>
            <a:ext cx="16994896" cy="0"/>
          </a:xfrm>
          <a:prstGeom prst="line">
            <a:avLst/>
          </a:prstGeom>
          <a:ln w="19050" cap="flat">
            <a:solidFill>
              <a:srgbClr val="212224"/>
            </a:solidFill>
            <a:prstDash val="solid"/>
            <a:headEnd type="none" w="sm" len="sm"/>
            <a:tailEnd type="none" w="sm" len="sm"/>
          </a:ln>
        </p:spPr>
        <p:txBody>
          <a:bodyPr/>
          <a:lstStyle/>
          <a:p>
            <a:endParaRPr lang="en-GB"/>
          </a:p>
        </p:txBody>
      </p:sp>
      <p:sp>
        <p:nvSpPr>
          <p:cNvPr id="4" name="Freeform 4"/>
          <p:cNvSpPr/>
          <p:nvPr/>
        </p:nvSpPr>
        <p:spPr>
          <a:xfrm>
            <a:off x="2933318" y="7840840"/>
            <a:ext cx="15877841" cy="6104635"/>
          </a:xfrm>
          <a:custGeom>
            <a:avLst/>
            <a:gdLst/>
            <a:ahLst/>
            <a:cxnLst/>
            <a:rect l="l" t="t" r="r" b="b"/>
            <a:pathLst>
              <a:path w="15877841" h="6104635">
                <a:moveTo>
                  <a:pt x="0" y="0"/>
                </a:moveTo>
                <a:lnTo>
                  <a:pt x="15877841" y="0"/>
                </a:lnTo>
                <a:lnTo>
                  <a:pt x="15877841" y="6104635"/>
                </a:lnTo>
                <a:lnTo>
                  <a:pt x="0" y="6104635"/>
                </a:lnTo>
                <a:lnTo>
                  <a:pt x="0" y="0"/>
                </a:lnTo>
                <a:close/>
              </a:path>
            </a:pathLst>
          </a:custGeom>
          <a:blipFill>
            <a:blip r:embed="rId4"/>
            <a:stretch>
              <a:fillRect r="-19711" b="-177891"/>
            </a:stretch>
          </a:blipFill>
        </p:spPr>
        <p:txBody>
          <a:bodyPr/>
          <a:lstStyle/>
          <a:p>
            <a:endParaRPr lang="en-GB"/>
          </a:p>
        </p:txBody>
      </p:sp>
      <p:sp>
        <p:nvSpPr>
          <p:cNvPr id="5" name="Freeform 5"/>
          <p:cNvSpPr/>
          <p:nvPr/>
        </p:nvSpPr>
        <p:spPr>
          <a:xfrm>
            <a:off x="11049000" y="723901"/>
            <a:ext cx="7239000" cy="9372600"/>
          </a:xfrm>
          <a:custGeom>
            <a:avLst/>
            <a:gdLst/>
            <a:ahLst/>
            <a:cxnLst/>
            <a:rect l="l" t="t" r="r" b="b"/>
            <a:pathLst>
              <a:path w="5674624" h="7787187">
                <a:moveTo>
                  <a:pt x="0" y="0"/>
                </a:moveTo>
                <a:lnTo>
                  <a:pt x="5674624" y="0"/>
                </a:lnTo>
                <a:lnTo>
                  <a:pt x="5674624" y="7787187"/>
                </a:lnTo>
                <a:lnTo>
                  <a:pt x="0" y="7787187"/>
                </a:lnTo>
                <a:lnTo>
                  <a:pt x="0" y="0"/>
                </a:lnTo>
                <a:close/>
              </a:path>
            </a:pathLst>
          </a:custGeom>
          <a:blipFill>
            <a:blip r:embed="rId5"/>
            <a:stretch>
              <a:fillRect/>
            </a:stretch>
          </a:blipFill>
        </p:spPr>
        <p:txBody>
          <a:bodyPr/>
          <a:lstStyle/>
          <a:p>
            <a:endParaRPr lang="en-GB"/>
          </a:p>
        </p:txBody>
      </p:sp>
      <p:sp>
        <p:nvSpPr>
          <p:cNvPr id="6" name="TextBox 6"/>
          <p:cNvSpPr txBox="1"/>
          <p:nvPr/>
        </p:nvSpPr>
        <p:spPr>
          <a:xfrm>
            <a:off x="643352" y="2682680"/>
            <a:ext cx="10219393" cy="4106252"/>
          </a:xfrm>
          <a:prstGeom prst="rect">
            <a:avLst/>
          </a:prstGeom>
        </p:spPr>
        <p:txBody>
          <a:bodyPr lIns="0" tIns="0" rIns="0" bIns="0" rtlCol="0" anchor="t">
            <a:spAutoFit/>
          </a:bodyPr>
          <a:lstStyle/>
          <a:p>
            <a:pPr algn="ctr">
              <a:lnSpc>
                <a:spcPts val="6386"/>
              </a:lnSpc>
            </a:pPr>
            <a:r>
              <a:rPr lang="en-US" sz="6000" dirty="0">
                <a:solidFill>
                  <a:srgbClr val="494949"/>
                </a:solidFill>
                <a:latin typeface="TT Norms"/>
                <a:ea typeface="TT Norms"/>
                <a:cs typeface="TT Norms"/>
                <a:sym typeface="TT Norms"/>
              </a:rPr>
              <a:t>8 And to her was granted that she should be arrayed in fine linen, clean and white: for the fine linen is the righteousness of saints.</a:t>
            </a:r>
          </a:p>
        </p:txBody>
      </p:sp>
      <p:sp>
        <p:nvSpPr>
          <p:cNvPr id="7" name="TextBox 7"/>
          <p:cNvSpPr txBox="1"/>
          <p:nvPr/>
        </p:nvSpPr>
        <p:spPr>
          <a:xfrm>
            <a:off x="1258868" y="1429628"/>
            <a:ext cx="8988361" cy="785450"/>
          </a:xfrm>
          <a:prstGeom prst="rect">
            <a:avLst/>
          </a:prstGeom>
        </p:spPr>
        <p:txBody>
          <a:bodyPr lIns="0" tIns="0" rIns="0" bIns="0" rtlCol="0" anchor="t">
            <a:spAutoFit/>
          </a:bodyPr>
          <a:lstStyle/>
          <a:p>
            <a:pPr marL="0" lvl="0" indent="0" algn="l">
              <a:lnSpc>
                <a:spcPts val="5728"/>
              </a:lnSpc>
              <a:spcBef>
                <a:spcPct val="0"/>
              </a:spcBef>
            </a:pPr>
            <a:r>
              <a:rPr lang="en-US" sz="6365" b="1" spc="-190">
                <a:solidFill>
                  <a:srgbClr val="494949"/>
                </a:solidFill>
                <a:latin typeface="TT Ramillas Bold"/>
                <a:ea typeface="TT Ramillas Bold"/>
                <a:cs typeface="TT Ramillas Bold"/>
                <a:sym typeface="TT Ramillas Bold"/>
              </a:rPr>
              <a:t>Revelation 19 vs 8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641284" y="942975"/>
            <a:ext cx="15005432" cy="7164782"/>
          </a:xfrm>
          <a:prstGeom prst="rect">
            <a:avLst/>
          </a:prstGeom>
        </p:spPr>
        <p:txBody>
          <a:bodyPr lIns="0" tIns="0" rIns="0" bIns="0" rtlCol="0" anchor="t">
            <a:spAutoFit/>
          </a:bodyPr>
          <a:lstStyle/>
          <a:p>
            <a:pPr algn="ctr">
              <a:lnSpc>
                <a:spcPts val="6162"/>
              </a:lnSpc>
              <a:spcBef>
                <a:spcPct val="0"/>
              </a:spcBef>
            </a:pPr>
            <a:r>
              <a:rPr lang="en-US" sz="5400" dirty="0">
                <a:solidFill>
                  <a:srgbClr val="E8E8E8"/>
                </a:solidFill>
                <a:latin typeface="TT Norms"/>
                <a:ea typeface="TT Norms"/>
                <a:cs typeface="TT Norms"/>
                <a:sym typeface="TT Norms"/>
              </a:rPr>
              <a:t>270 </a:t>
            </a:r>
            <a:r>
              <a:rPr lang="en-US" sz="5400" b="1" dirty="0">
                <a:solidFill>
                  <a:srgbClr val="E4C12B"/>
                </a:solidFill>
                <a:latin typeface="TT Norms Bold"/>
                <a:ea typeface="TT Norms Bold"/>
                <a:cs typeface="TT Norms Bold"/>
                <a:sym typeface="TT Norms Bold"/>
              </a:rPr>
              <a:t>You’re the virtuous Bride of Christ</a:t>
            </a:r>
            <a:r>
              <a:rPr lang="en-US" sz="5400" dirty="0">
                <a:solidFill>
                  <a:srgbClr val="E8E8E8"/>
                </a:solidFill>
                <a:latin typeface="TT Norms"/>
                <a:ea typeface="TT Norms"/>
                <a:cs typeface="TT Norms"/>
                <a:sym typeface="TT Norms"/>
              </a:rPr>
              <a:t>, washed in the Blood of Christ. Precious, virtuous, sinless Son of God standing with a pure, unadulterated Bride-Word that He washed by the Water of His Own Blood; that become flesh and manifested, that He might take you which were predestinated in the bosom of the Father, before the beginning, the same as He was. He was that great attribute of God, called “love.”</a:t>
            </a:r>
          </a:p>
        </p:txBody>
      </p:sp>
      <p:sp>
        <p:nvSpPr>
          <p:cNvPr id="3" name="TextBox 3"/>
          <p:cNvSpPr txBox="1"/>
          <p:nvPr/>
        </p:nvSpPr>
        <p:spPr>
          <a:xfrm>
            <a:off x="2209800" y="8191500"/>
            <a:ext cx="13471762" cy="4813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65-1125 - THE INVISIBLE UNION OF THE BRIDE OF CHRIST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EBE6"/>
        </a:solidFill>
        <a:effectLst/>
      </p:bgPr>
    </p:bg>
    <p:spTree>
      <p:nvGrpSpPr>
        <p:cNvPr id="1" name=""/>
        <p:cNvGrpSpPr/>
        <p:nvPr/>
      </p:nvGrpSpPr>
      <p:grpSpPr>
        <a:xfrm>
          <a:off x="0" y="0"/>
          <a:ext cx="0" cy="0"/>
          <a:chOff x="0" y="0"/>
          <a:chExt cx="0" cy="0"/>
        </a:xfrm>
      </p:grpSpPr>
      <p:sp>
        <p:nvSpPr>
          <p:cNvPr id="2" name="Freeform 2"/>
          <p:cNvSpPr/>
          <p:nvPr/>
        </p:nvSpPr>
        <p:spPr>
          <a:xfrm rot="10733188">
            <a:off x="-1029720" y="-2828772"/>
            <a:ext cx="15877841" cy="6104635"/>
          </a:xfrm>
          <a:custGeom>
            <a:avLst/>
            <a:gdLst/>
            <a:ahLst/>
            <a:cxnLst/>
            <a:rect l="l" t="t" r="r" b="b"/>
            <a:pathLst>
              <a:path w="15877841" h="6104635">
                <a:moveTo>
                  <a:pt x="0" y="0"/>
                </a:moveTo>
                <a:lnTo>
                  <a:pt x="15877841" y="0"/>
                </a:lnTo>
                <a:lnTo>
                  <a:pt x="15877841" y="6104635"/>
                </a:lnTo>
                <a:lnTo>
                  <a:pt x="0" y="6104635"/>
                </a:lnTo>
                <a:lnTo>
                  <a:pt x="0" y="0"/>
                </a:lnTo>
                <a:close/>
              </a:path>
            </a:pathLst>
          </a:custGeom>
          <a:blipFill>
            <a:blip r:embed="rId3"/>
            <a:stretch>
              <a:fillRect r="-19711" b="-177891"/>
            </a:stretch>
          </a:blipFill>
        </p:spPr>
        <p:txBody>
          <a:bodyPr/>
          <a:lstStyle/>
          <a:p>
            <a:endParaRPr lang="en-GB"/>
          </a:p>
        </p:txBody>
      </p:sp>
      <p:sp>
        <p:nvSpPr>
          <p:cNvPr id="3" name="AutoShape 3"/>
          <p:cNvSpPr/>
          <p:nvPr/>
        </p:nvSpPr>
        <p:spPr>
          <a:xfrm flipV="1">
            <a:off x="646552" y="676275"/>
            <a:ext cx="16994896" cy="0"/>
          </a:xfrm>
          <a:prstGeom prst="line">
            <a:avLst/>
          </a:prstGeom>
          <a:ln w="19050" cap="flat">
            <a:solidFill>
              <a:srgbClr val="212224"/>
            </a:solidFill>
            <a:prstDash val="solid"/>
            <a:headEnd type="none" w="sm" len="sm"/>
            <a:tailEnd type="none" w="sm" len="sm"/>
          </a:ln>
        </p:spPr>
        <p:txBody>
          <a:bodyPr/>
          <a:lstStyle/>
          <a:p>
            <a:endParaRPr lang="en-GB"/>
          </a:p>
        </p:txBody>
      </p:sp>
      <p:sp>
        <p:nvSpPr>
          <p:cNvPr id="4" name="Freeform 4"/>
          <p:cNvSpPr/>
          <p:nvPr/>
        </p:nvSpPr>
        <p:spPr>
          <a:xfrm>
            <a:off x="2933318" y="7840840"/>
            <a:ext cx="15877841" cy="6104635"/>
          </a:xfrm>
          <a:custGeom>
            <a:avLst/>
            <a:gdLst/>
            <a:ahLst/>
            <a:cxnLst/>
            <a:rect l="l" t="t" r="r" b="b"/>
            <a:pathLst>
              <a:path w="15877841" h="6104635">
                <a:moveTo>
                  <a:pt x="0" y="0"/>
                </a:moveTo>
                <a:lnTo>
                  <a:pt x="15877841" y="0"/>
                </a:lnTo>
                <a:lnTo>
                  <a:pt x="15877841" y="6104635"/>
                </a:lnTo>
                <a:lnTo>
                  <a:pt x="0" y="6104635"/>
                </a:lnTo>
                <a:lnTo>
                  <a:pt x="0" y="0"/>
                </a:lnTo>
                <a:close/>
              </a:path>
            </a:pathLst>
          </a:custGeom>
          <a:blipFill>
            <a:blip r:embed="rId4"/>
            <a:stretch>
              <a:fillRect r="-19711" b="-177891"/>
            </a:stretch>
          </a:blipFill>
        </p:spPr>
        <p:txBody>
          <a:bodyPr/>
          <a:lstStyle/>
          <a:p>
            <a:endParaRPr lang="en-GB"/>
          </a:p>
        </p:txBody>
      </p:sp>
      <p:sp>
        <p:nvSpPr>
          <p:cNvPr id="5" name="Freeform 5"/>
          <p:cNvSpPr/>
          <p:nvPr/>
        </p:nvSpPr>
        <p:spPr>
          <a:xfrm>
            <a:off x="3507290" y="4581671"/>
            <a:ext cx="10614526" cy="5307263"/>
          </a:xfrm>
          <a:custGeom>
            <a:avLst/>
            <a:gdLst/>
            <a:ahLst/>
            <a:cxnLst/>
            <a:rect l="l" t="t" r="r" b="b"/>
            <a:pathLst>
              <a:path w="10614526" h="5307263">
                <a:moveTo>
                  <a:pt x="0" y="0"/>
                </a:moveTo>
                <a:lnTo>
                  <a:pt x="10614526" y="0"/>
                </a:lnTo>
                <a:lnTo>
                  <a:pt x="10614526" y="5307263"/>
                </a:lnTo>
                <a:lnTo>
                  <a:pt x="0" y="5307263"/>
                </a:lnTo>
                <a:lnTo>
                  <a:pt x="0" y="0"/>
                </a:lnTo>
                <a:close/>
              </a:path>
            </a:pathLst>
          </a:custGeom>
          <a:blipFill>
            <a:blip r:embed="rId5"/>
            <a:stretch>
              <a:fillRect/>
            </a:stretch>
          </a:blipFill>
        </p:spPr>
        <p:txBody>
          <a:bodyPr/>
          <a:lstStyle/>
          <a:p>
            <a:endParaRPr lang="en-GB"/>
          </a:p>
        </p:txBody>
      </p:sp>
      <p:sp>
        <p:nvSpPr>
          <p:cNvPr id="6" name="TextBox 6"/>
          <p:cNvSpPr txBox="1"/>
          <p:nvPr/>
        </p:nvSpPr>
        <p:spPr>
          <a:xfrm>
            <a:off x="803368" y="2216208"/>
            <a:ext cx="16681263" cy="2182649"/>
          </a:xfrm>
          <a:prstGeom prst="rect">
            <a:avLst/>
          </a:prstGeom>
        </p:spPr>
        <p:txBody>
          <a:bodyPr lIns="0" tIns="0" rIns="0" bIns="0" rtlCol="0" anchor="t">
            <a:spAutoFit/>
          </a:bodyPr>
          <a:lstStyle/>
          <a:p>
            <a:pPr>
              <a:lnSpc>
                <a:spcPts val="5588"/>
              </a:lnSpc>
            </a:pPr>
            <a:r>
              <a:rPr lang="en-US" sz="5400" dirty="0">
                <a:solidFill>
                  <a:srgbClr val="494949"/>
                </a:solidFill>
                <a:latin typeface="TT Norms"/>
                <a:ea typeface="TT Norms"/>
                <a:cs typeface="TT Norms"/>
                <a:sym typeface="TT Norms"/>
              </a:rPr>
              <a:t>10 And while they went to buy, </a:t>
            </a:r>
            <a:r>
              <a:rPr lang="en-US" sz="5400" b="1" dirty="0">
                <a:solidFill>
                  <a:srgbClr val="494949"/>
                </a:solidFill>
                <a:latin typeface="TT Norms Bold"/>
                <a:ea typeface="TT Norms Bold"/>
                <a:cs typeface="TT Norms Bold"/>
                <a:sym typeface="TT Norms Bold"/>
              </a:rPr>
              <a:t>the bridegroom came</a:t>
            </a:r>
            <a:r>
              <a:rPr lang="en-US" sz="5400" dirty="0">
                <a:solidFill>
                  <a:srgbClr val="494949"/>
                </a:solidFill>
                <a:latin typeface="TT Norms"/>
                <a:ea typeface="TT Norms"/>
                <a:cs typeface="TT Norms"/>
                <a:sym typeface="TT Norms"/>
              </a:rPr>
              <a:t>; </a:t>
            </a:r>
            <a:r>
              <a:rPr lang="en-US" sz="5400" b="1" dirty="0">
                <a:solidFill>
                  <a:srgbClr val="494949"/>
                </a:solidFill>
                <a:latin typeface="TT Norms Bold"/>
                <a:ea typeface="TT Norms Bold"/>
                <a:cs typeface="TT Norms Bold"/>
                <a:sym typeface="TT Norms Bold"/>
              </a:rPr>
              <a:t>and they that were ready went in with him to the marriage</a:t>
            </a:r>
            <a:r>
              <a:rPr lang="en-US" sz="5400" dirty="0">
                <a:solidFill>
                  <a:srgbClr val="494949"/>
                </a:solidFill>
                <a:latin typeface="TT Norms"/>
                <a:ea typeface="TT Norms"/>
                <a:cs typeface="TT Norms"/>
                <a:sym typeface="TT Norms"/>
              </a:rPr>
              <a:t>: and the door was shut.</a:t>
            </a:r>
          </a:p>
        </p:txBody>
      </p:sp>
      <p:sp>
        <p:nvSpPr>
          <p:cNvPr id="7" name="TextBox 7"/>
          <p:cNvSpPr txBox="1"/>
          <p:nvPr/>
        </p:nvSpPr>
        <p:spPr>
          <a:xfrm>
            <a:off x="1028700" y="1135484"/>
            <a:ext cx="8988361" cy="785450"/>
          </a:xfrm>
          <a:prstGeom prst="rect">
            <a:avLst/>
          </a:prstGeom>
        </p:spPr>
        <p:txBody>
          <a:bodyPr lIns="0" tIns="0" rIns="0" bIns="0" rtlCol="0" anchor="t">
            <a:spAutoFit/>
          </a:bodyPr>
          <a:lstStyle/>
          <a:p>
            <a:pPr marL="0" lvl="0" indent="0" algn="l">
              <a:lnSpc>
                <a:spcPts val="5728"/>
              </a:lnSpc>
              <a:spcBef>
                <a:spcPct val="0"/>
              </a:spcBef>
            </a:pPr>
            <a:r>
              <a:rPr lang="en-US" sz="6365" b="1" spc="-190">
                <a:solidFill>
                  <a:srgbClr val="494949"/>
                </a:solidFill>
                <a:latin typeface="TT Ramillas Bold"/>
                <a:ea typeface="TT Ramillas Bold"/>
                <a:cs typeface="TT Ramillas Bold"/>
                <a:sym typeface="TT Ramillas Bold"/>
              </a:rPr>
              <a:t>Matthew 25 :7 - 10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633289" y="942975"/>
            <a:ext cx="15021421" cy="7164782"/>
          </a:xfrm>
          <a:prstGeom prst="rect">
            <a:avLst/>
          </a:prstGeom>
        </p:spPr>
        <p:txBody>
          <a:bodyPr lIns="0" tIns="0" rIns="0" bIns="0" rtlCol="0" anchor="t">
            <a:spAutoFit/>
          </a:bodyPr>
          <a:lstStyle/>
          <a:p>
            <a:pPr algn="ctr">
              <a:lnSpc>
                <a:spcPts val="6162"/>
              </a:lnSpc>
            </a:pPr>
            <a:r>
              <a:rPr lang="en-US" sz="5400" dirty="0">
                <a:solidFill>
                  <a:srgbClr val="E8E8E8"/>
                </a:solidFill>
                <a:latin typeface="TT Norms"/>
                <a:ea typeface="TT Norms"/>
                <a:cs typeface="TT Norms"/>
                <a:sym typeface="TT Norms"/>
              </a:rPr>
              <a:t>262 But, you see, that sleeping virgin </a:t>
            </a:r>
            <a:r>
              <a:rPr lang="en-US" sz="5400" dirty="0" err="1">
                <a:solidFill>
                  <a:srgbClr val="E8E8E8"/>
                </a:solidFill>
                <a:latin typeface="TT Norms"/>
                <a:ea typeface="TT Norms"/>
                <a:cs typeface="TT Norms"/>
                <a:sym typeface="TT Norms"/>
              </a:rPr>
              <a:t>ain’t</a:t>
            </a:r>
            <a:r>
              <a:rPr lang="en-US" sz="5400" dirty="0">
                <a:solidFill>
                  <a:srgbClr val="E8E8E8"/>
                </a:solidFill>
                <a:latin typeface="TT Norms"/>
                <a:ea typeface="TT Norms"/>
                <a:cs typeface="TT Norms"/>
                <a:sym typeface="TT Norms"/>
              </a:rPr>
              <a:t> receiving nothing, anyhow. Uh-huh. That’s right. And remember, while they went to try to buy Oil, remember, the </a:t>
            </a:r>
            <a:r>
              <a:rPr lang="en-US" sz="5400" b="1" dirty="0">
                <a:solidFill>
                  <a:srgbClr val="E4C12B"/>
                </a:solidFill>
                <a:latin typeface="TT Norms Bold"/>
                <a:ea typeface="TT Norms Bold"/>
                <a:cs typeface="TT Norms Bold"/>
                <a:sym typeface="TT Norms Bold"/>
              </a:rPr>
              <a:t>Scriptures doesn’t say they got It</a:t>
            </a:r>
            <a:r>
              <a:rPr lang="en-US" sz="5400" dirty="0">
                <a:solidFill>
                  <a:srgbClr val="E8E8E8"/>
                </a:solidFill>
                <a:latin typeface="TT Norms"/>
                <a:ea typeface="TT Norms"/>
                <a:cs typeface="TT Norms"/>
                <a:sym typeface="TT Norms"/>
              </a:rPr>
              <a:t>. </a:t>
            </a:r>
          </a:p>
          <a:p>
            <a:pPr algn="ctr">
              <a:lnSpc>
                <a:spcPts val="6162"/>
              </a:lnSpc>
              <a:spcBef>
                <a:spcPct val="0"/>
              </a:spcBef>
            </a:pPr>
            <a:r>
              <a:rPr lang="en-US" sz="5400" dirty="0">
                <a:solidFill>
                  <a:srgbClr val="E8E8E8"/>
                </a:solidFill>
                <a:latin typeface="TT Norms"/>
                <a:ea typeface="TT Norms"/>
                <a:cs typeface="TT Norms"/>
                <a:sym typeface="TT Norms"/>
              </a:rPr>
              <a:t>263 But while they were out trying to buy It, there come a sound. What happened? All those virgins that slept, rose and trimmed their lamps, “</a:t>
            </a:r>
            <a:r>
              <a:rPr lang="en-US" sz="5400" b="1" dirty="0">
                <a:solidFill>
                  <a:srgbClr val="E4C12B"/>
                </a:solidFill>
                <a:latin typeface="TT Norms Bold"/>
                <a:ea typeface="TT Norms Bold"/>
                <a:cs typeface="TT Norms Bold"/>
                <a:sym typeface="TT Norms Bold"/>
              </a:rPr>
              <a:t>and went in to the Supper</a:t>
            </a:r>
            <a:r>
              <a:rPr lang="en-US" sz="5400" dirty="0">
                <a:solidFill>
                  <a:srgbClr val="E8E8E8"/>
                </a:solidFill>
                <a:latin typeface="TT Norms"/>
                <a:ea typeface="TT Norms"/>
                <a:cs typeface="TT Norms"/>
                <a:sym typeface="TT Norms"/>
              </a:rPr>
              <a:t>.” Is that right?   </a:t>
            </a:r>
          </a:p>
        </p:txBody>
      </p:sp>
      <p:sp>
        <p:nvSpPr>
          <p:cNvPr id="3" name="TextBox 3"/>
          <p:cNvSpPr txBox="1"/>
          <p:nvPr/>
        </p:nvSpPr>
        <p:spPr>
          <a:xfrm>
            <a:off x="2408118" y="8069657"/>
            <a:ext cx="13471762" cy="9766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63-0317E - THE BREACH BETWEEN THE SEVEN CHURCH AGES AND THE SEVEN SEALS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641284" y="1339329"/>
            <a:ext cx="15005432" cy="6369692"/>
          </a:xfrm>
          <a:prstGeom prst="rect">
            <a:avLst/>
          </a:prstGeom>
        </p:spPr>
        <p:txBody>
          <a:bodyPr lIns="0" tIns="0" rIns="0" bIns="0" rtlCol="0" anchor="t">
            <a:spAutoFit/>
          </a:bodyPr>
          <a:lstStyle/>
          <a:p>
            <a:pPr algn="ctr">
              <a:lnSpc>
                <a:spcPts val="6162"/>
              </a:lnSpc>
            </a:pPr>
            <a:r>
              <a:rPr lang="en-US" sz="5400" dirty="0">
                <a:solidFill>
                  <a:srgbClr val="E8E8E8"/>
                </a:solidFill>
                <a:latin typeface="TT Norms"/>
                <a:ea typeface="TT Norms"/>
                <a:cs typeface="TT Norms"/>
                <a:sym typeface="TT Norms"/>
              </a:rPr>
              <a:t>264 And the rest was left for the Tribulation period, right, “</a:t>
            </a:r>
            <a:r>
              <a:rPr lang="en-US" sz="5400" b="1" dirty="0">
                <a:solidFill>
                  <a:srgbClr val="E4C12B"/>
                </a:solidFill>
                <a:latin typeface="TT Norms Bold"/>
                <a:ea typeface="TT Norms Bold"/>
                <a:cs typeface="TT Norms Bold"/>
                <a:sym typeface="TT Norms Bold"/>
              </a:rPr>
              <a:t>Weeping, wailing, and gnashing of teeth</a:t>
            </a:r>
            <a:r>
              <a:rPr lang="en-US" sz="5400" dirty="0">
                <a:solidFill>
                  <a:srgbClr val="E8E8E8"/>
                </a:solidFill>
                <a:latin typeface="TT Norms"/>
                <a:ea typeface="TT Norms"/>
                <a:cs typeface="TT Norms"/>
                <a:sym typeface="TT Norms"/>
              </a:rPr>
              <a:t>.” That’s the church, not the Bride; the church. </a:t>
            </a:r>
          </a:p>
          <a:p>
            <a:pPr algn="ctr">
              <a:lnSpc>
                <a:spcPts val="6162"/>
              </a:lnSpc>
              <a:spcBef>
                <a:spcPct val="0"/>
              </a:spcBef>
            </a:pPr>
            <a:r>
              <a:rPr lang="en-US" sz="5400" dirty="0">
                <a:solidFill>
                  <a:srgbClr val="E8E8E8"/>
                </a:solidFill>
                <a:latin typeface="TT Norms"/>
                <a:ea typeface="TT Norms"/>
                <a:cs typeface="TT Norms"/>
                <a:sym typeface="TT Norms"/>
              </a:rPr>
              <a:t>265 </a:t>
            </a:r>
            <a:r>
              <a:rPr lang="en-US" sz="5400" b="1" dirty="0">
                <a:solidFill>
                  <a:srgbClr val="E4C12B"/>
                </a:solidFill>
                <a:latin typeface="TT Norms Bold"/>
                <a:ea typeface="TT Norms Bold"/>
                <a:cs typeface="TT Norms Bold"/>
                <a:sym typeface="TT Norms Bold"/>
              </a:rPr>
              <a:t>The Bride went in</a:t>
            </a:r>
            <a:r>
              <a:rPr lang="en-US" sz="5400" dirty="0">
                <a:solidFill>
                  <a:srgbClr val="E8E8E8"/>
                </a:solidFill>
                <a:latin typeface="TT Norms"/>
                <a:ea typeface="TT Norms"/>
                <a:cs typeface="TT Norms"/>
                <a:sym typeface="TT Norms"/>
              </a:rPr>
              <a:t>. There is a whole difference between the church and the Bride. Yes, sir! Uh-huh. “Went in to the Wedding Supper.</a:t>
            </a:r>
          </a:p>
        </p:txBody>
      </p:sp>
      <p:sp>
        <p:nvSpPr>
          <p:cNvPr id="3" name="TextBox 3"/>
          <p:cNvSpPr txBox="1"/>
          <p:nvPr/>
        </p:nvSpPr>
        <p:spPr>
          <a:xfrm>
            <a:off x="2408119" y="7810500"/>
            <a:ext cx="13471762" cy="9766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63-0317E - THE BREACH BETWEEN THE SEVEN CHURCH AGES AND THE SEVEN SEALS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EBE6"/>
        </a:solidFill>
        <a:effectLst/>
      </p:bgPr>
    </p:bg>
    <p:spTree>
      <p:nvGrpSpPr>
        <p:cNvPr id="1" name=""/>
        <p:cNvGrpSpPr/>
        <p:nvPr/>
      </p:nvGrpSpPr>
      <p:grpSpPr>
        <a:xfrm>
          <a:off x="0" y="0"/>
          <a:ext cx="0" cy="0"/>
          <a:chOff x="0" y="0"/>
          <a:chExt cx="0" cy="0"/>
        </a:xfrm>
      </p:grpSpPr>
      <p:sp>
        <p:nvSpPr>
          <p:cNvPr id="2" name="Freeform 2"/>
          <p:cNvSpPr/>
          <p:nvPr/>
        </p:nvSpPr>
        <p:spPr>
          <a:xfrm rot="10733188">
            <a:off x="-1029720" y="-2828772"/>
            <a:ext cx="15877841" cy="6104635"/>
          </a:xfrm>
          <a:custGeom>
            <a:avLst/>
            <a:gdLst/>
            <a:ahLst/>
            <a:cxnLst/>
            <a:rect l="l" t="t" r="r" b="b"/>
            <a:pathLst>
              <a:path w="15877841" h="6104635">
                <a:moveTo>
                  <a:pt x="0" y="0"/>
                </a:moveTo>
                <a:lnTo>
                  <a:pt x="15877841" y="0"/>
                </a:lnTo>
                <a:lnTo>
                  <a:pt x="15877841" y="6104635"/>
                </a:lnTo>
                <a:lnTo>
                  <a:pt x="0" y="6104635"/>
                </a:lnTo>
                <a:lnTo>
                  <a:pt x="0" y="0"/>
                </a:lnTo>
                <a:close/>
              </a:path>
            </a:pathLst>
          </a:custGeom>
          <a:blipFill>
            <a:blip r:embed="rId3"/>
            <a:stretch>
              <a:fillRect r="-19711" b="-177891"/>
            </a:stretch>
          </a:blipFill>
        </p:spPr>
        <p:txBody>
          <a:bodyPr/>
          <a:lstStyle/>
          <a:p>
            <a:endParaRPr lang="en-GB"/>
          </a:p>
        </p:txBody>
      </p:sp>
      <p:sp>
        <p:nvSpPr>
          <p:cNvPr id="3" name="AutoShape 3"/>
          <p:cNvSpPr/>
          <p:nvPr/>
        </p:nvSpPr>
        <p:spPr>
          <a:xfrm flipV="1">
            <a:off x="646552" y="676275"/>
            <a:ext cx="16994896" cy="0"/>
          </a:xfrm>
          <a:prstGeom prst="line">
            <a:avLst/>
          </a:prstGeom>
          <a:ln w="19050" cap="flat">
            <a:solidFill>
              <a:srgbClr val="212224"/>
            </a:solidFill>
            <a:prstDash val="solid"/>
            <a:headEnd type="none" w="sm" len="sm"/>
            <a:tailEnd type="none" w="sm" len="sm"/>
          </a:ln>
        </p:spPr>
        <p:txBody>
          <a:bodyPr/>
          <a:lstStyle/>
          <a:p>
            <a:endParaRPr lang="en-GB"/>
          </a:p>
        </p:txBody>
      </p:sp>
      <p:sp>
        <p:nvSpPr>
          <p:cNvPr id="4" name="Freeform 4"/>
          <p:cNvSpPr/>
          <p:nvPr/>
        </p:nvSpPr>
        <p:spPr>
          <a:xfrm>
            <a:off x="2933318" y="7840840"/>
            <a:ext cx="15877841" cy="6104635"/>
          </a:xfrm>
          <a:custGeom>
            <a:avLst/>
            <a:gdLst/>
            <a:ahLst/>
            <a:cxnLst/>
            <a:rect l="l" t="t" r="r" b="b"/>
            <a:pathLst>
              <a:path w="15877841" h="6104635">
                <a:moveTo>
                  <a:pt x="0" y="0"/>
                </a:moveTo>
                <a:lnTo>
                  <a:pt x="15877841" y="0"/>
                </a:lnTo>
                <a:lnTo>
                  <a:pt x="15877841" y="6104635"/>
                </a:lnTo>
                <a:lnTo>
                  <a:pt x="0" y="6104635"/>
                </a:lnTo>
                <a:lnTo>
                  <a:pt x="0" y="0"/>
                </a:lnTo>
                <a:close/>
              </a:path>
            </a:pathLst>
          </a:custGeom>
          <a:blipFill>
            <a:blip r:embed="rId4"/>
            <a:stretch>
              <a:fillRect r="-19711" b="-177891"/>
            </a:stretch>
          </a:blipFill>
        </p:spPr>
        <p:txBody>
          <a:bodyPr/>
          <a:lstStyle/>
          <a:p>
            <a:endParaRPr lang="en-GB"/>
          </a:p>
        </p:txBody>
      </p:sp>
      <p:sp>
        <p:nvSpPr>
          <p:cNvPr id="5" name="TextBox 5"/>
          <p:cNvSpPr txBox="1"/>
          <p:nvPr/>
        </p:nvSpPr>
        <p:spPr>
          <a:xfrm>
            <a:off x="960185" y="2476500"/>
            <a:ext cx="16681263" cy="6157455"/>
          </a:xfrm>
          <a:prstGeom prst="rect">
            <a:avLst/>
          </a:prstGeom>
        </p:spPr>
        <p:txBody>
          <a:bodyPr lIns="0" tIns="0" rIns="0" bIns="0" rtlCol="0" anchor="t">
            <a:spAutoFit/>
          </a:bodyPr>
          <a:lstStyle/>
          <a:p>
            <a:pPr>
              <a:lnSpc>
                <a:spcPts val="6855"/>
              </a:lnSpc>
            </a:pPr>
            <a:r>
              <a:rPr lang="en-US" sz="4900" dirty="0">
                <a:solidFill>
                  <a:srgbClr val="494949"/>
                </a:solidFill>
                <a:latin typeface="TT Norms"/>
                <a:ea typeface="TT Norms"/>
                <a:cs typeface="TT Norms"/>
                <a:sym typeface="TT Norms"/>
              </a:rPr>
              <a:t>9 And he saith unto me, Write, </a:t>
            </a:r>
            <a:r>
              <a:rPr lang="en-US" sz="4900" b="1" dirty="0">
                <a:solidFill>
                  <a:srgbClr val="494949"/>
                </a:solidFill>
                <a:latin typeface="TT Norms Bold"/>
                <a:ea typeface="TT Norms Bold"/>
                <a:cs typeface="TT Norms Bold"/>
                <a:sym typeface="TT Norms Bold"/>
              </a:rPr>
              <a:t>Blessed are they which are called unto the marriage supper of the Lamb</a:t>
            </a:r>
            <a:r>
              <a:rPr lang="en-US" sz="4900" dirty="0">
                <a:solidFill>
                  <a:srgbClr val="494949"/>
                </a:solidFill>
                <a:latin typeface="TT Norms"/>
                <a:ea typeface="TT Norms"/>
                <a:cs typeface="TT Norms"/>
                <a:sym typeface="TT Norms"/>
              </a:rPr>
              <a:t>. And he saith unto me, </a:t>
            </a:r>
            <a:r>
              <a:rPr lang="en-US" sz="4900" b="1" u="sng" dirty="0">
                <a:solidFill>
                  <a:srgbClr val="494949"/>
                </a:solidFill>
                <a:latin typeface="TT Norms Bold"/>
                <a:ea typeface="TT Norms Bold"/>
                <a:cs typeface="TT Norms Bold"/>
                <a:sym typeface="TT Norms Bold"/>
              </a:rPr>
              <a:t>These are the true sayings of God</a:t>
            </a:r>
            <a:r>
              <a:rPr lang="en-US" sz="4900" dirty="0">
                <a:solidFill>
                  <a:srgbClr val="494949"/>
                </a:solidFill>
                <a:latin typeface="TT Norms"/>
                <a:ea typeface="TT Norms"/>
                <a:cs typeface="TT Norms"/>
                <a:sym typeface="TT Norms"/>
              </a:rPr>
              <a:t> </a:t>
            </a:r>
          </a:p>
          <a:p>
            <a:pPr>
              <a:lnSpc>
                <a:spcPts val="6855"/>
              </a:lnSpc>
            </a:pPr>
            <a:r>
              <a:rPr lang="en-US" sz="4900" dirty="0">
                <a:solidFill>
                  <a:srgbClr val="494949"/>
                </a:solidFill>
                <a:latin typeface="TT Norms"/>
                <a:ea typeface="TT Norms"/>
                <a:cs typeface="TT Norms"/>
                <a:sym typeface="TT Norms"/>
              </a:rPr>
              <a:t>10 And I fell at his feet to worship him. And he said unto me, See thou do it not: I am thy </a:t>
            </a:r>
            <a:r>
              <a:rPr lang="en-US" sz="4900" dirty="0" err="1">
                <a:solidFill>
                  <a:srgbClr val="494949"/>
                </a:solidFill>
                <a:latin typeface="TT Norms"/>
                <a:ea typeface="TT Norms"/>
                <a:cs typeface="TT Norms"/>
                <a:sym typeface="TT Norms"/>
              </a:rPr>
              <a:t>fellowservant</a:t>
            </a:r>
            <a:r>
              <a:rPr lang="en-US" sz="4900" dirty="0">
                <a:solidFill>
                  <a:srgbClr val="494949"/>
                </a:solidFill>
                <a:latin typeface="TT Norms"/>
                <a:ea typeface="TT Norms"/>
                <a:cs typeface="TT Norms"/>
                <a:sym typeface="TT Norms"/>
              </a:rPr>
              <a:t>, and of thy brethren that have the testimony of Jesus: worship God: for the testimony of Jesus is the spirit of prophecy.</a:t>
            </a:r>
          </a:p>
        </p:txBody>
      </p:sp>
      <p:sp>
        <p:nvSpPr>
          <p:cNvPr id="6" name="TextBox 6"/>
          <p:cNvSpPr txBox="1"/>
          <p:nvPr/>
        </p:nvSpPr>
        <p:spPr>
          <a:xfrm>
            <a:off x="1258868" y="1334052"/>
            <a:ext cx="8988361" cy="785450"/>
          </a:xfrm>
          <a:prstGeom prst="rect">
            <a:avLst/>
          </a:prstGeom>
        </p:spPr>
        <p:txBody>
          <a:bodyPr lIns="0" tIns="0" rIns="0" bIns="0" rtlCol="0" anchor="t">
            <a:spAutoFit/>
          </a:bodyPr>
          <a:lstStyle/>
          <a:p>
            <a:pPr marL="0" lvl="0" indent="0" algn="l">
              <a:lnSpc>
                <a:spcPts val="5728"/>
              </a:lnSpc>
              <a:spcBef>
                <a:spcPct val="0"/>
              </a:spcBef>
            </a:pPr>
            <a:r>
              <a:rPr lang="en-US" sz="6365" b="1" spc="-190" dirty="0">
                <a:solidFill>
                  <a:srgbClr val="494949"/>
                </a:solidFill>
                <a:latin typeface="TT Ramillas Bold"/>
                <a:ea typeface="TT Ramillas Bold"/>
                <a:cs typeface="TT Ramillas Bold"/>
                <a:sym typeface="TT Ramillas Bold"/>
              </a:rPr>
              <a:t>Revelation 19 vs 9– 10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EBE6"/>
        </a:solidFill>
        <a:effectLst/>
      </p:bgPr>
    </p:bg>
    <p:spTree>
      <p:nvGrpSpPr>
        <p:cNvPr id="1" name=""/>
        <p:cNvGrpSpPr/>
        <p:nvPr/>
      </p:nvGrpSpPr>
      <p:grpSpPr>
        <a:xfrm>
          <a:off x="0" y="0"/>
          <a:ext cx="0" cy="0"/>
          <a:chOff x="0" y="0"/>
          <a:chExt cx="0" cy="0"/>
        </a:xfrm>
      </p:grpSpPr>
      <p:sp>
        <p:nvSpPr>
          <p:cNvPr id="2" name="Freeform 2"/>
          <p:cNvSpPr/>
          <p:nvPr/>
        </p:nvSpPr>
        <p:spPr>
          <a:xfrm rot="10733188">
            <a:off x="-1029720" y="-2828772"/>
            <a:ext cx="15877841" cy="6104635"/>
          </a:xfrm>
          <a:custGeom>
            <a:avLst/>
            <a:gdLst/>
            <a:ahLst/>
            <a:cxnLst/>
            <a:rect l="l" t="t" r="r" b="b"/>
            <a:pathLst>
              <a:path w="15877841" h="6104635">
                <a:moveTo>
                  <a:pt x="0" y="0"/>
                </a:moveTo>
                <a:lnTo>
                  <a:pt x="15877841" y="0"/>
                </a:lnTo>
                <a:lnTo>
                  <a:pt x="15877841" y="6104635"/>
                </a:lnTo>
                <a:lnTo>
                  <a:pt x="0" y="6104635"/>
                </a:lnTo>
                <a:lnTo>
                  <a:pt x="0" y="0"/>
                </a:lnTo>
                <a:close/>
              </a:path>
            </a:pathLst>
          </a:custGeom>
          <a:blipFill>
            <a:blip r:embed="rId3"/>
            <a:stretch>
              <a:fillRect r="-19711" b="-177891"/>
            </a:stretch>
          </a:blipFill>
        </p:spPr>
        <p:txBody>
          <a:bodyPr/>
          <a:lstStyle/>
          <a:p>
            <a:endParaRPr lang="en-GB"/>
          </a:p>
        </p:txBody>
      </p:sp>
      <p:sp>
        <p:nvSpPr>
          <p:cNvPr id="3" name="AutoShape 3"/>
          <p:cNvSpPr/>
          <p:nvPr/>
        </p:nvSpPr>
        <p:spPr>
          <a:xfrm flipV="1">
            <a:off x="646552" y="676275"/>
            <a:ext cx="16994896" cy="0"/>
          </a:xfrm>
          <a:prstGeom prst="line">
            <a:avLst/>
          </a:prstGeom>
          <a:ln w="19050" cap="flat">
            <a:solidFill>
              <a:srgbClr val="212224"/>
            </a:solidFill>
            <a:prstDash val="solid"/>
            <a:headEnd type="none" w="sm" len="sm"/>
            <a:tailEnd type="none" w="sm" len="sm"/>
          </a:ln>
        </p:spPr>
        <p:txBody>
          <a:bodyPr/>
          <a:lstStyle/>
          <a:p>
            <a:endParaRPr lang="en-GB"/>
          </a:p>
        </p:txBody>
      </p:sp>
      <p:sp>
        <p:nvSpPr>
          <p:cNvPr id="4" name="Freeform 4"/>
          <p:cNvSpPr/>
          <p:nvPr/>
        </p:nvSpPr>
        <p:spPr>
          <a:xfrm>
            <a:off x="2933318" y="7840840"/>
            <a:ext cx="15877841" cy="6104635"/>
          </a:xfrm>
          <a:custGeom>
            <a:avLst/>
            <a:gdLst/>
            <a:ahLst/>
            <a:cxnLst/>
            <a:rect l="l" t="t" r="r" b="b"/>
            <a:pathLst>
              <a:path w="15877841" h="6104635">
                <a:moveTo>
                  <a:pt x="0" y="0"/>
                </a:moveTo>
                <a:lnTo>
                  <a:pt x="15877841" y="0"/>
                </a:lnTo>
                <a:lnTo>
                  <a:pt x="15877841" y="6104635"/>
                </a:lnTo>
                <a:lnTo>
                  <a:pt x="0" y="6104635"/>
                </a:lnTo>
                <a:lnTo>
                  <a:pt x="0" y="0"/>
                </a:lnTo>
                <a:close/>
              </a:path>
            </a:pathLst>
          </a:custGeom>
          <a:blipFill>
            <a:blip r:embed="rId4"/>
            <a:stretch>
              <a:fillRect r="-19711" b="-177891"/>
            </a:stretch>
          </a:blipFill>
        </p:spPr>
        <p:txBody>
          <a:bodyPr/>
          <a:lstStyle/>
          <a:p>
            <a:endParaRPr lang="en-GB"/>
          </a:p>
        </p:txBody>
      </p:sp>
      <p:sp>
        <p:nvSpPr>
          <p:cNvPr id="5" name="TextBox 5"/>
          <p:cNvSpPr txBox="1"/>
          <p:nvPr/>
        </p:nvSpPr>
        <p:spPr>
          <a:xfrm>
            <a:off x="1028700" y="2347486"/>
            <a:ext cx="15770007" cy="7276992"/>
          </a:xfrm>
          <a:prstGeom prst="rect">
            <a:avLst/>
          </a:prstGeom>
        </p:spPr>
        <p:txBody>
          <a:bodyPr lIns="0" tIns="0" rIns="0" bIns="0" rtlCol="0" anchor="t">
            <a:spAutoFit/>
          </a:bodyPr>
          <a:lstStyle/>
          <a:p>
            <a:pPr>
              <a:lnSpc>
                <a:spcPts val="6252"/>
              </a:lnSpc>
            </a:pPr>
            <a:r>
              <a:rPr lang="en-US" sz="5400" dirty="0">
                <a:solidFill>
                  <a:srgbClr val="494949"/>
                </a:solidFill>
                <a:latin typeface="TT Norms"/>
                <a:ea typeface="TT Norms"/>
                <a:cs typeface="TT Norms"/>
                <a:sym typeface="TT Norms"/>
              </a:rPr>
              <a:t>2 And five of them were wise, and five were foolish. </a:t>
            </a:r>
          </a:p>
          <a:p>
            <a:pPr>
              <a:lnSpc>
                <a:spcPts val="6252"/>
              </a:lnSpc>
            </a:pPr>
            <a:r>
              <a:rPr lang="en-US" sz="5400" dirty="0">
                <a:solidFill>
                  <a:srgbClr val="494949"/>
                </a:solidFill>
                <a:latin typeface="TT Norms"/>
                <a:ea typeface="TT Norms"/>
                <a:cs typeface="TT Norms"/>
                <a:sym typeface="TT Norms"/>
              </a:rPr>
              <a:t>3 They that were </a:t>
            </a:r>
            <a:r>
              <a:rPr lang="en-US" sz="5400" b="1" dirty="0">
                <a:solidFill>
                  <a:srgbClr val="494949"/>
                </a:solidFill>
                <a:latin typeface="TT Norms Bold"/>
                <a:ea typeface="TT Norms Bold"/>
                <a:cs typeface="TT Norms Bold"/>
                <a:sym typeface="TT Norms Bold"/>
              </a:rPr>
              <a:t>foolish</a:t>
            </a:r>
            <a:r>
              <a:rPr lang="en-US" sz="5400" dirty="0">
                <a:solidFill>
                  <a:srgbClr val="494949"/>
                </a:solidFill>
                <a:latin typeface="TT Norms"/>
                <a:ea typeface="TT Norms"/>
                <a:cs typeface="TT Norms"/>
                <a:sym typeface="TT Norms"/>
              </a:rPr>
              <a:t> took their lamps, and </a:t>
            </a:r>
            <a:r>
              <a:rPr lang="en-US" sz="5400" b="1" u="sng" dirty="0">
                <a:solidFill>
                  <a:srgbClr val="3D3D3D"/>
                </a:solidFill>
                <a:latin typeface="TT Norms Bold"/>
                <a:ea typeface="TT Norms Bold"/>
                <a:cs typeface="TT Norms Bold"/>
                <a:sym typeface="TT Norms Bold"/>
              </a:rPr>
              <a:t>took no oil with</a:t>
            </a:r>
            <a:r>
              <a:rPr lang="en-US" sz="5400" b="1" dirty="0">
                <a:solidFill>
                  <a:srgbClr val="3D3D3D"/>
                </a:solidFill>
                <a:latin typeface="TT Norms Bold"/>
                <a:ea typeface="TT Norms Bold"/>
                <a:cs typeface="TT Norms Bold"/>
                <a:sym typeface="TT Norms Bold"/>
              </a:rPr>
              <a:t> them</a:t>
            </a:r>
            <a:r>
              <a:rPr lang="en-US" sz="5400" dirty="0">
                <a:solidFill>
                  <a:srgbClr val="3D3D3D"/>
                </a:solidFill>
                <a:latin typeface="TT Norms"/>
                <a:ea typeface="TT Norms"/>
                <a:cs typeface="TT Norms"/>
                <a:sym typeface="TT Norms"/>
              </a:rPr>
              <a:t>: </a:t>
            </a:r>
          </a:p>
          <a:p>
            <a:pPr>
              <a:lnSpc>
                <a:spcPts val="6252"/>
              </a:lnSpc>
            </a:pPr>
            <a:r>
              <a:rPr lang="en-US" sz="5400" dirty="0">
                <a:solidFill>
                  <a:srgbClr val="494949"/>
                </a:solidFill>
                <a:latin typeface="TT Norms"/>
                <a:ea typeface="TT Norms"/>
                <a:cs typeface="TT Norms"/>
                <a:sym typeface="TT Norms"/>
              </a:rPr>
              <a:t>4 But the </a:t>
            </a:r>
            <a:r>
              <a:rPr lang="en-US" sz="5400" b="1" dirty="0">
                <a:solidFill>
                  <a:srgbClr val="494949"/>
                </a:solidFill>
                <a:latin typeface="TT Norms Bold"/>
                <a:ea typeface="TT Norms Bold"/>
                <a:cs typeface="TT Norms Bold"/>
                <a:sym typeface="TT Norms Bold"/>
              </a:rPr>
              <a:t>wise</a:t>
            </a:r>
            <a:r>
              <a:rPr lang="en-US" sz="5400" b="1" dirty="0">
                <a:solidFill>
                  <a:srgbClr val="3D3D3D"/>
                </a:solidFill>
                <a:latin typeface="TT Norms Bold"/>
                <a:ea typeface="TT Norms Bold"/>
                <a:cs typeface="TT Norms Bold"/>
                <a:sym typeface="TT Norms Bold"/>
              </a:rPr>
              <a:t> </a:t>
            </a:r>
            <a:r>
              <a:rPr lang="en-US" sz="5400" b="1" u="sng" dirty="0">
                <a:solidFill>
                  <a:srgbClr val="3D3D3D"/>
                </a:solidFill>
                <a:latin typeface="TT Norms Bold"/>
                <a:ea typeface="TT Norms Bold"/>
                <a:cs typeface="TT Norms Bold"/>
                <a:sym typeface="TT Norms Bold"/>
              </a:rPr>
              <a:t>took oil in their vessels</a:t>
            </a:r>
            <a:r>
              <a:rPr lang="en-US" sz="5400" dirty="0">
                <a:solidFill>
                  <a:srgbClr val="3D3D3D"/>
                </a:solidFill>
                <a:latin typeface="TT Norms"/>
                <a:ea typeface="TT Norms"/>
                <a:cs typeface="TT Norms"/>
                <a:sym typeface="TT Norms"/>
              </a:rPr>
              <a:t> </a:t>
            </a:r>
            <a:r>
              <a:rPr lang="en-US" sz="5400" b="1" dirty="0">
                <a:solidFill>
                  <a:srgbClr val="3D3D3D"/>
                </a:solidFill>
                <a:latin typeface="TT Norms Bold"/>
                <a:ea typeface="TT Norms Bold"/>
                <a:cs typeface="TT Norms Bold"/>
                <a:sym typeface="TT Norms Bold"/>
              </a:rPr>
              <a:t>with their lamps</a:t>
            </a:r>
            <a:r>
              <a:rPr lang="en-US" sz="5400" dirty="0">
                <a:solidFill>
                  <a:srgbClr val="3D3D3D"/>
                </a:solidFill>
                <a:latin typeface="TT Norms"/>
                <a:ea typeface="TT Norms"/>
                <a:cs typeface="TT Norms"/>
                <a:sym typeface="TT Norms"/>
              </a:rPr>
              <a:t>. </a:t>
            </a:r>
          </a:p>
          <a:p>
            <a:pPr>
              <a:lnSpc>
                <a:spcPts val="6252"/>
              </a:lnSpc>
            </a:pPr>
            <a:r>
              <a:rPr lang="en-US" sz="5400" dirty="0">
                <a:solidFill>
                  <a:srgbClr val="494949"/>
                </a:solidFill>
                <a:latin typeface="TT Norms"/>
                <a:ea typeface="TT Norms"/>
                <a:cs typeface="TT Norms"/>
                <a:sym typeface="TT Norms"/>
              </a:rPr>
              <a:t>5 While the bridegroom tarried, they all slumbered and slept  </a:t>
            </a:r>
          </a:p>
          <a:p>
            <a:pPr>
              <a:lnSpc>
                <a:spcPts val="6252"/>
              </a:lnSpc>
            </a:pPr>
            <a:r>
              <a:rPr lang="en-US" sz="5400" dirty="0">
                <a:solidFill>
                  <a:srgbClr val="494949"/>
                </a:solidFill>
                <a:latin typeface="TT Norms"/>
                <a:ea typeface="TT Norms"/>
                <a:cs typeface="TT Norms"/>
                <a:sym typeface="TT Norms"/>
              </a:rPr>
              <a:t>6 And at midnight there was a cry made, Behold, the bridegroom cometh; </a:t>
            </a:r>
            <a:r>
              <a:rPr lang="en-US" sz="5400" b="1" dirty="0">
                <a:solidFill>
                  <a:srgbClr val="3D3D3D"/>
                </a:solidFill>
                <a:latin typeface="TT Norms Bold"/>
                <a:ea typeface="TT Norms Bold"/>
                <a:cs typeface="TT Norms Bold"/>
                <a:sym typeface="TT Norms Bold"/>
              </a:rPr>
              <a:t>go ye out to meet him</a:t>
            </a:r>
            <a:r>
              <a:rPr lang="en-US" sz="5400" dirty="0">
                <a:solidFill>
                  <a:srgbClr val="3D3D3D"/>
                </a:solidFill>
                <a:latin typeface="TT Norms"/>
                <a:ea typeface="TT Norms"/>
                <a:cs typeface="TT Norms"/>
                <a:sym typeface="TT Norms"/>
              </a:rPr>
              <a:t>.</a:t>
            </a:r>
          </a:p>
        </p:txBody>
      </p:sp>
      <p:sp>
        <p:nvSpPr>
          <p:cNvPr id="6" name="TextBox 6"/>
          <p:cNvSpPr txBox="1"/>
          <p:nvPr/>
        </p:nvSpPr>
        <p:spPr>
          <a:xfrm>
            <a:off x="1258868" y="1334052"/>
            <a:ext cx="7382435" cy="785450"/>
          </a:xfrm>
          <a:prstGeom prst="rect">
            <a:avLst/>
          </a:prstGeom>
        </p:spPr>
        <p:txBody>
          <a:bodyPr lIns="0" tIns="0" rIns="0" bIns="0" rtlCol="0" anchor="t">
            <a:spAutoFit/>
          </a:bodyPr>
          <a:lstStyle/>
          <a:p>
            <a:pPr marL="0" lvl="0" indent="0" algn="l">
              <a:lnSpc>
                <a:spcPts val="5728"/>
              </a:lnSpc>
              <a:spcBef>
                <a:spcPct val="0"/>
              </a:spcBef>
            </a:pPr>
            <a:r>
              <a:rPr lang="en-US" sz="6365" b="1" spc="-190">
                <a:solidFill>
                  <a:srgbClr val="494949"/>
                </a:solidFill>
                <a:latin typeface="TT Ramillas Bold"/>
                <a:ea typeface="TT Ramillas Bold"/>
                <a:cs typeface="TT Ramillas Bold"/>
                <a:sym typeface="TT Ramillas Bold"/>
              </a:rPr>
              <a:t>Matthew 25: 2 - 6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EBE6"/>
        </a:solidFill>
        <a:effectLst/>
      </p:bgPr>
    </p:bg>
    <p:spTree>
      <p:nvGrpSpPr>
        <p:cNvPr id="1" name=""/>
        <p:cNvGrpSpPr/>
        <p:nvPr/>
      </p:nvGrpSpPr>
      <p:grpSpPr>
        <a:xfrm>
          <a:off x="0" y="0"/>
          <a:ext cx="0" cy="0"/>
          <a:chOff x="0" y="0"/>
          <a:chExt cx="0" cy="0"/>
        </a:xfrm>
      </p:grpSpPr>
      <p:sp>
        <p:nvSpPr>
          <p:cNvPr id="2" name="Freeform 2"/>
          <p:cNvSpPr/>
          <p:nvPr/>
        </p:nvSpPr>
        <p:spPr>
          <a:xfrm rot="10733188">
            <a:off x="-1029720" y="-2828772"/>
            <a:ext cx="15877841" cy="6104635"/>
          </a:xfrm>
          <a:custGeom>
            <a:avLst/>
            <a:gdLst/>
            <a:ahLst/>
            <a:cxnLst/>
            <a:rect l="l" t="t" r="r" b="b"/>
            <a:pathLst>
              <a:path w="15877841" h="6104635">
                <a:moveTo>
                  <a:pt x="0" y="0"/>
                </a:moveTo>
                <a:lnTo>
                  <a:pt x="15877841" y="0"/>
                </a:lnTo>
                <a:lnTo>
                  <a:pt x="15877841" y="6104635"/>
                </a:lnTo>
                <a:lnTo>
                  <a:pt x="0" y="6104635"/>
                </a:lnTo>
                <a:lnTo>
                  <a:pt x="0" y="0"/>
                </a:lnTo>
                <a:close/>
              </a:path>
            </a:pathLst>
          </a:custGeom>
          <a:blipFill>
            <a:blip r:embed="rId3"/>
            <a:stretch>
              <a:fillRect r="-19711" b="-177891"/>
            </a:stretch>
          </a:blipFill>
        </p:spPr>
        <p:txBody>
          <a:bodyPr/>
          <a:lstStyle/>
          <a:p>
            <a:endParaRPr lang="en-GB"/>
          </a:p>
        </p:txBody>
      </p:sp>
      <p:sp>
        <p:nvSpPr>
          <p:cNvPr id="3" name="AutoShape 3"/>
          <p:cNvSpPr/>
          <p:nvPr/>
        </p:nvSpPr>
        <p:spPr>
          <a:xfrm flipV="1">
            <a:off x="646552" y="676275"/>
            <a:ext cx="16994896" cy="0"/>
          </a:xfrm>
          <a:prstGeom prst="line">
            <a:avLst/>
          </a:prstGeom>
          <a:ln w="19050" cap="flat">
            <a:solidFill>
              <a:srgbClr val="212224"/>
            </a:solidFill>
            <a:prstDash val="solid"/>
            <a:headEnd type="none" w="sm" len="sm"/>
            <a:tailEnd type="none" w="sm" len="sm"/>
          </a:ln>
        </p:spPr>
        <p:txBody>
          <a:bodyPr/>
          <a:lstStyle/>
          <a:p>
            <a:endParaRPr lang="en-GB"/>
          </a:p>
        </p:txBody>
      </p:sp>
      <p:sp>
        <p:nvSpPr>
          <p:cNvPr id="4" name="Freeform 4"/>
          <p:cNvSpPr/>
          <p:nvPr/>
        </p:nvSpPr>
        <p:spPr>
          <a:xfrm>
            <a:off x="2933318" y="7840840"/>
            <a:ext cx="15877841" cy="6104635"/>
          </a:xfrm>
          <a:custGeom>
            <a:avLst/>
            <a:gdLst/>
            <a:ahLst/>
            <a:cxnLst/>
            <a:rect l="l" t="t" r="r" b="b"/>
            <a:pathLst>
              <a:path w="15877841" h="6104635">
                <a:moveTo>
                  <a:pt x="0" y="0"/>
                </a:moveTo>
                <a:lnTo>
                  <a:pt x="15877841" y="0"/>
                </a:lnTo>
                <a:lnTo>
                  <a:pt x="15877841" y="6104635"/>
                </a:lnTo>
                <a:lnTo>
                  <a:pt x="0" y="6104635"/>
                </a:lnTo>
                <a:lnTo>
                  <a:pt x="0" y="0"/>
                </a:lnTo>
                <a:close/>
              </a:path>
            </a:pathLst>
          </a:custGeom>
          <a:blipFill>
            <a:blip r:embed="rId4"/>
            <a:stretch>
              <a:fillRect r="-19711" b="-177891"/>
            </a:stretch>
          </a:blipFill>
        </p:spPr>
        <p:txBody>
          <a:bodyPr/>
          <a:lstStyle/>
          <a:p>
            <a:endParaRPr lang="en-GB"/>
          </a:p>
        </p:txBody>
      </p:sp>
      <p:sp>
        <p:nvSpPr>
          <p:cNvPr id="5" name="Freeform 5"/>
          <p:cNvSpPr/>
          <p:nvPr/>
        </p:nvSpPr>
        <p:spPr>
          <a:xfrm>
            <a:off x="1905000" y="2019300"/>
            <a:ext cx="14074389" cy="7881658"/>
          </a:xfrm>
          <a:custGeom>
            <a:avLst/>
            <a:gdLst/>
            <a:ahLst/>
            <a:cxnLst/>
            <a:rect l="l" t="t" r="r" b="b"/>
            <a:pathLst>
              <a:path w="14074389" h="7881658">
                <a:moveTo>
                  <a:pt x="0" y="0"/>
                </a:moveTo>
                <a:lnTo>
                  <a:pt x="14074388" y="0"/>
                </a:lnTo>
                <a:lnTo>
                  <a:pt x="14074388" y="7881657"/>
                </a:lnTo>
                <a:lnTo>
                  <a:pt x="0" y="7881657"/>
                </a:lnTo>
                <a:lnTo>
                  <a:pt x="0" y="0"/>
                </a:lnTo>
                <a:close/>
              </a:path>
            </a:pathLst>
          </a:custGeom>
          <a:blipFill>
            <a:blip r:embed="rId5"/>
            <a:stretch>
              <a:fillRect/>
            </a:stretch>
          </a:blipFill>
        </p:spPr>
        <p:txBody>
          <a:bodyPr/>
          <a:lstStyle/>
          <a:p>
            <a:endParaRPr lang="en-GB"/>
          </a:p>
        </p:txBody>
      </p:sp>
      <p:sp>
        <p:nvSpPr>
          <p:cNvPr id="6" name="TextBox 6"/>
          <p:cNvSpPr txBox="1"/>
          <p:nvPr/>
        </p:nvSpPr>
        <p:spPr>
          <a:xfrm>
            <a:off x="3177619" y="1146175"/>
            <a:ext cx="11932762" cy="785450"/>
          </a:xfrm>
          <a:prstGeom prst="rect">
            <a:avLst/>
          </a:prstGeom>
        </p:spPr>
        <p:txBody>
          <a:bodyPr lIns="0" tIns="0" rIns="0" bIns="0" rtlCol="0" anchor="t">
            <a:spAutoFit/>
          </a:bodyPr>
          <a:lstStyle/>
          <a:p>
            <a:pPr marL="0" lvl="0" indent="0" algn="l">
              <a:lnSpc>
                <a:spcPts val="5728"/>
              </a:lnSpc>
              <a:spcBef>
                <a:spcPct val="0"/>
              </a:spcBef>
            </a:pPr>
            <a:r>
              <a:rPr lang="en-US" sz="6365" b="1" spc="-190" dirty="0">
                <a:solidFill>
                  <a:srgbClr val="494949"/>
                </a:solidFill>
                <a:latin typeface="TT Ramillas Bold"/>
                <a:ea typeface="TT Ramillas Bold"/>
                <a:cs typeface="TT Ramillas Bold"/>
                <a:sym typeface="TT Ramillas Bold"/>
              </a:rPr>
              <a:t>The Parable of the Ten Virgins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Freeform 2"/>
          <p:cNvSpPr/>
          <p:nvPr/>
        </p:nvSpPr>
        <p:spPr>
          <a:xfrm>
            <a:off x="1345304" y="5551103"/>
            <a:ext cx="3290420" cy="4562107"/>
          </a:xfrm>
          <a:custGeom>
            <a:avLst/>
            <a:gdLst/>
            <a:ahLst/>
            <a:cxnLst/>
            <a:rect l="l" t="t" r="r" b="b"/>
            <a:pathLst>
              <a:path w="3290420" h="4562107">
                <a:moveTo>
                  <a:pt x="0" y="0"/>
                </a:moveTo>
                <a:lnTo>
                  <a:pt x="3290420" y="0"/>
                </a:lnTo>
                <a:lnTo>
                  <a:pt x="3290420" y="4562108"/>
                </a:lnTo>
                <a:lnTo>
                  <a:pt x="0" y="4562108"/>
                </a:lnTo>
                <a:lnTo>
                  <a:pt x="0" y="0"/>
                </a:lnTo>
                <a:close/>
              </a:path>
            </a:pathLst>
          </a:custGeom>
          <a:blipFill>
            <a:blip r:embed="rId3"/>
            <a:stretch>
              <a:fillRect/>
            </a:stretch>
          </a:blipFill>
        </p:spPr>
        <p:txBody>
          <a:bodyPr/>
          <a:lstStyle/>
          <a:p>
            <a:endParaRPr lang="en-GB"/>
          </a:p>
        </p:txBody>
      </p:sp>
      <p:sp>
        <p:nvSpPr>
          <p:cNvPr id="3" name="TextBox 3"/>
          <p:cNvSpPr txBox="1"/>
          <p:nvPr/>
        </p:nvSpPr>
        <p:spPr>
          <a:xfrm>
            <a:off x="1667924" y="1257300"/>
            <a:ext cx="14952151" cy="6392776"/>
          </a:xfrm>
          <a:prstGeom prst="rect">
            <a:avLst/>
          </a:prstGeom>
        </p:spPr>
        <p:txBody>
          <a:bodyPr lIns="0" tIns="0" rIns="0" bIns="0" rtlCol="0" anchor="t">
            <a:spAutoFit/>
          </a:bodyPr>
          <a:lstStyle/>
          <a:p>
            <a:pPr algn="ctr">
              <a:lnSpc>
                <a:spcPts val="6162"/>
              </a:lnSpc>
              <a:spcBef>
                <a:spcPct val="0"/>
              </a:spcBef>
            </a:pPr>
            <a:r>
              <a:rPr lang="en-US" sz="5800" dirty="0">
                <a:solidFill>
                  <a:srgbClr val="E8E8E8"/>
                </a:solidFill>
                <a:latin typeface="TT Norms"/>
                <a:ea typeface="TT Norms"/>
                <a:cs typeface="TT Norms"/>
                <a:sym typeface="TT Norms"/>
              </a:rPr>
              <a:t>How I love that parable of the virgin. You know the old coal oil lamps we used to have. I used…We never had lights till just recently. And </a:t>
            </a:r>
            <a:r>
              <a:rPr lang="en-US" sz="5800" dirty="0" err="1">
                <a:solidFill>
                  <a:srgbClr val="E8E8E8"/>
                </a:solidFill>
                <a:latin typeface="TT Norms"/>
                <a:ea typeface="TT Norms"/>
                <a:cs typeface="TT Norms"/>
                <a:sym typeface="TT Norms"/>
              </a:rPr>
              <a:t>looky</a:t>
            </a:r>
            <a:r>
              <a:rPr lang="en-US" sz="5800" dirty="0">
                <a:solidFill>
                  <a:srgbClr val="E8E8E8"/>
                </a:solidFill>
                <a:latin typeface="TT Norms"/>
                <a:ea typeface="TT Norms"/>
                <a:cs typeface="TT Norms"/>
                <a:sym typeface="TT Norms"/>
              </a:rPr>
              <a:t> here. The</a:t>
            </a:r>
            <a:r>
              <a:rPr lang="en-US" sz="5800" b="1" dirty="0">
                <a:solidFill>
                  <a:srgbClr val="E8E8E8"/>
                </a:solidFill>
                <a:latin typeface="TT Norms Bold"/>
                <a:ea typeface="TT Norms Bold"/>
                <a:cs typeface="TT Norms Bold"/>
                <a:sym typeface="TT Norms Bold"/>
              </a:rPr>
              <a:t> </a:t>
            </a:r>
            <a:r>
              <a:rPr lang="en-US" sz="5800" b="1" dirty="0">
                <a:solidFill>
                  <a:srgbClr val="E4C12B"/>
                </a:solidFill>
                <a:latin typeface="TT Norms Bold"/>
                <a:ea typeface="TT Norms Bold"/>
                <a:cs typeface="TT Norms Bold"/>
                <a:sym typeface="TT Norms Bold"/>
              </a:rPr>
              <a:t>oil’s </a:t>
            </a:r>
            <a:r>
              <a:rPr lang="en-US" sz="5800" dirty="0">
                <a:solidFill>
                  <a:srgbClr val="E8E8E8"/>
                </a:solidFill>
                <a:latin typeface="TT Norms"/>
                <a:ea typeface="TT Norms"/>
                <a:cs typeface="TT Norms"/>
                <a:sym typeface="TT Norms"/>
              </a:rPr>
              <a:t>in the bottom of the lamp. And there’s a </a:t>
            </a:r>
            <a:r>
              <a:rPr lang="en-US" sz="5800" b="1" dirty="0">
                <a:solidFill>
                  <a:srgbClr val="E4C12B"/>
                </a:solidFill>
                <a:latin typeface="TT Norms Bold"/>
                <a:ea typeface="TT Norms Bold"/>
                <a:cs typeface="TT Norms Bold"/>
                <a:sym typeface="TT Norms Bold"/>
              </a:rPr>
              <a:t>wick</a:t>
            </a:r>
            <a:r>
              <a:rPr lang="en-US" sz="5800" dirty="0">
                <a:solidFill>
                  <a:srgbClr val="E8E8E8"/>
                </a:solidFill>
                <a:latin typeface="TT Norms"/>
                <a:ea typeface="TT Norms"/>
                <a:cs typeface="TT Norms"/>
                <a:sym typeface="TT Norms"/>
              </a:rPr>
              <a:t> that draws it up. Now, that wick has to be a </a:t>
            </a:r>
            <a:r>
              <a:rPr lang="en-US" sz="5800" b="1" dirty="0">
                <a:solidFill>
                  <a:srgbClr val="E4C12B"/>
                </a:solidFill>
                <a:latin typeface="TT Norms Bold"/>
                <a:ea typeface="TT Norms Bold"/>
                <a:cs typeface="TT Norms Bold"/>
                <a:sym typeface="TT Norms Bold"/>
              </a:rPr>
              <a:t>special made piece of material</a:t>
            </a:r>
            <a:r>
              <a:rPr lang="en-US" sz="5800" dirty="0">
                <a:solidFill>
                  <a:srgbClr val="E8E8E8"/>
                </a:solidFill>
                <a:latin typeface="TT Norms"/>
                <a:ea typeface="TT Norms"/>
                <a:cs typeface="TT Norms"/>
                <a:sym typeface="TT Norms"/>
              </a:rPr>
              <a:t>. And the </a:t>
            </a:r>
            <a:r>
              <a:rPr lang="en-US" sz="5800" b="1" dirty="0">
                <a:solidFill>
                  <a:srgbClr val="E4C12B"/>
                </a:solidFill>
                <a:latin typeface="TT Norms Bold"/>
                <a:ea typeface="TT Norms Bold"/>
                <a:cs typeface="TT Norms Bold"/>
                <a:sym typeface="TT Norms Bold"/>
              </a:rPr>
              <a:t>fire</a:t>
            </a:r>
            <a:r>
              <a:rPr lang="en-US" sz="5800" dirty="0">
                <a:solidFill>
                  <a:srgbClr val="E8E8E8"/>
                </a:solidFill>
                <a:latin typeface="TT Norms"/>
                <a:ea typeface="TT Norms"/>
                <a:cs typeface="TT Norms"/>
                <a:sym typeface="TT Norms"/>
              </a:rPr>
              <a:t> comes on the end of the wick</a:t>
            </a:r>
          </a:p>
        </p:txBody>
      </p:sp>
      <p:sp>
        <p:nvSpPr>
          <p:cNvPr id="4" name="TextBox 4"/>
          <p:cNvSpPr txBox="1"/>
          <p:nvPr/>
        </p:nvSpPr>
        <p:spPr>
          <a:xfrm>
            <a:off x="3810000" y="7794056"/>
            <a:ext cx="11002273" cy="4813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   58-0202 - ESCAPE HITHER, COME QUICKLY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DEBE6"/>
        </a:solidFill>
        <a:effectLst/>
      </p:bgPr>
    </p:bg>
    <p:spTree>
      <p:nvGrpSpPr>
        <p:cNvPr id="1" name=""/>
        <p:cNvGrpSpPr/>
        <p:nvPr/>
      </p:nvGrpSpPr>
      <p:grpSpPr>
        <a:xfrm>
          <a:off x="0" y="0"/>
          <a:ext cx="0" cy="0"/>
          <a:chOff x="0" y="0"/>
          <a:chExt cx="0" cy="0"/>
        </a:xfrm>
      </p:grpSpPr>
      <p:sp>
        <p:nvSpPr>
          <p:cNvPr id="2" name="Freeform 2"/>
          <p:cNvSpPr/>
          <p:nvPr/>
        </p:nvSpPr>
        <p:spPr>
          <a:xfrm rot="10733188">
            <a:off x="-1029720" y="-2828772"/>
            <a:ext cx="15877841" cy="6104635"/>
          </a:xfrm>
          <a:custGeom>
            <a:avLst/>
            <a:gdLst/>
            <a:ahLst/>
            <a:cxnLst/>
            <a:rect l="l" t="t" r="r" b="b"/>
            <a:pathLst>
              <a:path w="15877841" h="6104635">
                <a:moveTo>
                  <a:pt x="0" y="0"/>
                </a:moveTo>
                <a:lnTo>
                  <a:pt x="15877841" y="0"/>
                </a:lnTo>
                <a:lnTo>
                  <a:pt x="15877841" y="6104635"/>
                </a:lnTo>
                <a:lnTo>
                  <a:pt x="0" y="6104635"/>
                </a:lnTo>
                <a:lnTo>
                  <a:pt x="0" y="0"/>
                </a:lnTo>
                <a:close/>
              </a:path>
            </a:pathLst>
          </a:custGeom>
          <a:blipFill>
            <a:blip r:embed="rId3"/>
            <a:stretch>
              <a:fillRect r="-19711" b="-177891"/>
            </a:stretch>
          </a:blipFill>
        </p:spPr>
        <p:txBody>
          <a:bodyPr/>
          <a:lstStyle/>
          <a:p>
            <a:endParaRPr lang="en-GB"/>
          </a:p>
        </p:txBody>
      </p:sp>
      <p:sp>
        <p:nvSpPr>
          <p:cNvPr id="3" name="AutoShape 3"/>
          <p:cNvSpPr/>
          <p:nvPr/>
        </p:nvSpPr>
        <p:spPr>
          <a:xfrm flipV="1">
            <a:off x="646552" y="676275"/>
            <a:ext cx="16994896" cy="0"/>
          </a:xfrm>
          <a:prstGeom prst="line">
            <a:avLst/>
          </a:prstGeom>
          <a:ln w="19050" cap="flat">
            <a:solidFill>
              <a:srgbClr val="212224"/>
            </a:solidFill>
            <a:prstDash val="solid"/>
            <a:headEnd type="none" w="sm" len="sm"/>
            <a:tailEnd type="none" w="sm" len="sm"/>
          </a:ln>
        </p:spPr>
        <p:txBody>
          <a:bodyPr/>
          <a:lstStyle/>
          <a:p>
            <a:endParaRPr lang="en-GB"/>
          </a:p>
        </p:txBody>
      </p:sp>
      <p:sp>
        <p:nvSpPr>
          <p:cNvPr id="4" name="Freeform 4"/>
          <p:cNvSpPr/>
          <p:nvPr/>
        </p:nvSpPr>
        <p:spPr>
          <a:xfrm>
            <a:off x="2933318" y="7840840"/>
            <a:ext cx="15877841" cy="6104635"/>
          </a:xfrm>
          <a:custGeom>
            <a:avLst/>
            <a:gdLst/>
            <a:ahLst/>
            <a:cxnLst/>
            <a:rect l="l" t="t" r="r" b="b"/>
            <a:pathLst>
              <a:path w="15877841" h="6104635">
                <a:moveTo>
                  <a:pt x="0" y="0"/>
                </a:moveTo>
                <a:lnTo>
                  <a:pt x="15877841" y="0"/>
                </a:lnTo>
                <a:lnTo>
                  <a:pt x="15877841" y="6104635"/>
                </a:lnTo>
                <a:lnTo>
                  <a:pt x="0" y="6104635"/>
                </a:lnTo>
                <a:lnTo>
                  <a:pt x="0" y="0"/>
                </a:lnTo>
                <a:close/>
              </a:path>
            </a:pathLst>
          </a:custGeom>
          <a:blipFill>
            <a:blip r:embed="rId4"/>
            <a:stretch>
              <a:fillRect r="-19711" b="-177891"/>
            </a:stretch>
          </a:blipFill>
        </p:spPr>
        <p:txBody>
          <a:bodyPr/>
          <a:lstStyle/>
          <a:p>
            <a:endParaRPr lang="en-GB"/>
          </a:p>
        </p:txBody>
      </p:sp>
      <p:sp>
        <p:nvSpPr>
          <p:cNvPr id="5" name="Freeform 5"/>
          <p:cNvSpPr/>
          <p:nvPr/>
        </p:nvSpPr>
        <p:spPr>
          <a:xfrm>
            <a:off x="395835" y="2812508"/>
            <a:ext cx="5905256" cy="6280607"/>
          </a:xfrm>
          <a:custGeom>
            <a:avLst/>
            <a:gdLst/>
            <a:ahLst/>
            <a:cxnLst/>
            <a:rect l="l" t="t" r="r" b="b"/>
            <a:pathLst>
              <a:path w="5905256" h="6280607">
                <a:moveTo>
                  <a:pt x="0" y="0"/>
                </a:moveTo>
                <a:lnTo>
                  <a:pt x="5905255" y="0"/>
                </a:lnTo>
                <a:lnTo>
                  <a:pt x="5905255" y="6280607"/>
                </a:lnTo>
                <a:lnTo>
                  <a:pt x="0" y="6280607"/>
                </a:lnTo>
                <a:lnTo>
                  <a:pt x="0" y="0"/>
                </a:lnTo>
                <a:close/>
              </a:path>
            </a:pathLst>
          </a:custGeom>
          <a:blipFill>
            <a:blip r:embed="rId5"/>
            <a:stretch>
              <a:fillRect r="-6356"/>
            </a:stretch>
          </a:blipFill>
        </p:spPr>
        <p:txBody>
          <a:bodyPr/>
          <a:lstStyle/>
          <a:p>
            <a:endParaRPr lang="en-GB"/>
          </a:p>
        </p:txBody>
      </p:sp>
      <p:sp>
        <p:nvSpPr>
          <p:cNvPr id="6" name="Freeform 6"/>
          <p:cNvSpPr/>
          <p:nvPr/>
        </p:nvSpPr>
        <p:spPr>
          <a:xfrm>
            <a:off x="7688321" y="2812508"/>
            <a:ext cx="4491840" cy="5600798"/>
          </a:xfrm>
          <a:custGeom>
            <a:avLst/>
            <a:gdLst/>
            <a:ahLst/>
            <a:cxnLst/>
            <a:rect l="l" t="t" r="r" b="b"/>
            <a:pathLst>
              <a:path w="4491840" h="5600798">
                <a:moveTo>
                  <a:pt x="0" y="0"/>
                </a:moveTo>
                <a:lnTo>
                  <a:pt x="4491840" y="0"/>
                </a:lnTo>
                <a:lnTo>
                  <a:pt x="4491840" y="5600799"/>
                </a:lnTo>
                <a:lnTo>
                  <a:pt x="0" y="5600799"/>
                </a:lnTo>
                <a:lnTo>
                  <a:pt x="0" y="0"/>
                </a:lnTo>
                <a:close/>
              </a:path>
            </a:pathLst>
          </a:custGeom>
          <a:blipFill>
            <a:blip r:embed="rId6"/>
            <a:stretch>
              <a:fillRect/>
            </a:stretch>
          </a:blipFill>
        </p:spPr>
        <p:txBody>
          <a:bodyPr/>
          <a:lstStyle/>
          <a:p>
            <a:endParaRPr lang="en-GB"/>
          </a:p>
        </p:txBody>
      </p:sp>
      <p:sp>
        <p:nvSpPr>
          <p:cNvPr id="7" name="Freeform 7"/>
          <p:cNvSpPr/>
          <p:nvPr/>
        </p:nvSpPr>
        <p:spPr>
          <a:xfrm>
            <a:off x="13942288" y="5232358"/>
            <a:ext cx="3860758" cy="3860758"/>
          </a:xfrm>
          <a:custGeom>
            <a:avLst/>
            <a:gdLst/>
            <a:ahLst/>
            <a:cxnLst/>
            <a:rect l="l" t="t" r="r" b="b"/>
            <a:pathLst>
              <a:path w="3860758" h="3860758">
                <a:moveTo>
                  <a:pt x="0" y="0"/>
                </a:moveTo>
                <a:lnTo>
                  <a:pt x="3860758" y="0"/>
                </a:lnTo>
                <a:lnTo>
                  <a:pt x="3860758" y="3860757"/>
                </a:lnTo>
                <a:lnTo>
                  <a:pt x="0" y="3860757"/>
                </a:lnTo>
                <a:lnTo>
                  <a:pt x="0" y="0"/>
                </a:lnTo>
                <a:close/>
              </a:path>
            </a:pathLst>
          </a:custGeom>
          <a:blipFill>
            <a:blip r:embed="rId7"/>
            <a:stretch>
              <a:fillRect/>
            </a:stretch>
          </a:blipFill>
        </p:spPr>
        <p:txBody>
          <a:bodyPr/>
          <a:lstStyle/>
          <a:p>
            <a:endParaRPr lang="en-GB"/>
          </a:p>
        </p:txBody>
      </p:sp>
      <p:sp>
        <p:nvSpPr>
          <p:cNvPr id="8" name="Freeform 8"/>
          <p:cNvSpPr/>
          <p:nvPr/>
        </p:nvSpPr>
        <p:spPr>
          <a:xfrm>
            <a:off x="13942288" y="1028700"/>
            <a:ext cx="3860758" cy="3860758"/>
          </a:xfrm>
          <a:custGeom>
            <a:avLst/>
            <a:gdLst/>
            <a:ahLst/>
            <a:cxnLst/>
            <a:rect l="l" t="t" r="r" b="b"/>
            <a:pathLst>
              <a:path w="3860758" h="3860758">
                <a:moveTo>
                  <a:pt x="0" y="0"/>
                </a:moveTo>
                <a:lnTo>
                  <a:pt x="3860758" y="0"/>
                </a:lnTo>
                <a:lnTo>
                  <a:pt x="3860758" y="3860758"/>
                </a:lnTo>
                <a:lnTo>
                  <a:pt x="0" y="3860758"/>
                </a:lnTo>
                <a:lnTo>
                  <a:pt x="0" y="0"/>
                </a:lnTo>
                <a:close/>
              </a:path>
            </a:pathLst>
          </a:custGeom>
          <a:blipFill>
            <a:blip r:embed="rId8"/>
            <a:stretch>
              <a:fillRect/>
            </a:stretch>
          </a:blipFill>
        </p:spPr>
        <p:txBody>
          <a:bodyPr/>
          <a:lstStyle/>
          <a:p>
            <a:endParaRPr lang="en-GB"/>
          </a:p>
        </p:txBody>
      </p:sp>
      <p:sp>
        <p:nvSpPr>
          <p:cNvPr id="9" name="TextBox 9"/>
          <p:cNvSpPr txBox="1"/>
          <p:nvPr/>
        </p:nvSpPr>
        <p:spPr>
          <a:xfrm>
            <a:off x="1258868" y="1334052"/>
            <a:ext cx="8988361" cy="785450"/>
          </a:xfrm>
          <a:prstGeom prst="rect">
            <a:avLst/>
          </a:prstGeom>
        </p:spPr>
        <p:txBody>
          <a:bodyPr lIns="0" tIns="0" rIns="0" bIns="0" rtlCol="0" anchor="t">
            <a:spAutoFit/>
          </a:bodyPr>
          <a:lstStyle/>
          <a:p>
            <a:pPr marL="0" lvl="0" indent="0" algn="l">
              <a:lnSpc>
                <a:spcPts val="5728"/>
              </a:lnSpc>
              <a:spcBef>
                <a:spcPct val="0"/>
              </a:spcBef>
            </a:pPr>
            <a:r>
              <a:rPr lang="en-US" sz="6365" b="1" spc="-190">
                <a:solidFill>
                  <a:srgbClr val="494949"/>
                </a:solidFill>
                <a:latin typeface="TT Ramillas Bold"/>
                <a:ea typeface="TT Ramillas Bold"/>
                <a:cs typeface="TT Ramillas Bold"/>
                <a:sym typeface="TT Ramillas Bold"/>
              </a:rPr>
              <a:t>The Lamp</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222330" y="1790700"/>
            <a:ext cx="15843340" cy="5574603"/>
          </a:xfrm>
          <a:prstGeom prst="rect">
            <a:avLst/>
          </a:prstGeom>
        </p:spPr>
        <p:txBody>
          <a:bodyPr wrap="square" lIns="0" tIns="0" rIns="0" bIns="0" rtlCol="0" anchor="t">
            <a:spAutoFit/>
          </a:bodyPr>
          <a:lstStyle/>
          <a:p>
            <a:pPr algn="ctr">
              <a:lnSpc>
                <a:spcPts val="6162"/>
              </a:lnSpc>
              <a:spcBef>
                <a:spcPct val="0"/>
              </a:spcBef>
            </a:pPr>
            <a:r>
              <a:rPr lang="en-US" sz="5700" dirty="0">
                <a:solidFill>
                  <a:srgbClr val="E8E8E8"/>
                </a:solidFill>
                <a:latin typeface="TT Norms"/>
                <a:ea typeface="TT Norms"/>
                <a:cs typeface="TT Norms"/>
                <a:sym typeface="TT Norms"/>
              </a:rPr>
              <a:t>And now notice, you couldn’t put a pipe down in there and it would draw it up; it won’t come through iron made, man-made things. It only comes through God’s provided way. </a:t>
            </a:r>
            <a:r>
              <a:rPr lang="en-US" sz="5700" b="1" dirty="0">
                <a:solidFill>
                  <a:srgbClr val="E4C12B"/>
                </a:solidFill>
                <a:latin typeface="TT Norms Bold"/>
                <a:ea typeface="TT Norms Bold"/>
                <a:cs typeface="TT Norms Bold"/>
                <a:sym typeface="TT Norms Bold"/>
              </a:rPr>
              <a:t>And the wick is faith. And the only thing that can pull the Holy Spirit into a Light is the Holy Ghost Itself</a:t>
            </a:r>
          </a:p>
        </p:txBody>
      </p:sp>
      <p:sp>
        <p:nvSpPr>
          <p:cNvPr id="3" name="TextBox 3"/>
          <p:cNvSpPr txBox="1"/>
          <p:nvPr/>
        </p:nvSpPr>
        <p:spPr>
          <a:xfrm>
            <a:off x="3352800" y="7429500"/>
            <a:ext cx="11002273" cy="4813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   58-0202 - ESCAPE HITHER, COME QUICKLY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667924" y="1309370"/>
            <a:ext cx="14952151" cy="7141699"/>
          </a:xfrm>
          <a:prstGeom prst="rect">
            <a:avLst/>
          </a:prstGeom>
        </p:spPr>
        <p:txBody>
          <a:bodyPr lIns="0" tIns="0" rIns="0" bIns="0" rtlCol="0" anchor="t">
            <a:spAutoFit/>
          </a:bodyPr>
          <a:lstStyle/>
          <a:p>
            <a:pPr algn="ctr">
              <a:lnSpc>
                <a:spcPts val="6162"/>
              </a:lnSpc>
              <a:spcBef>
                <a:spcPct val="0"/>
              </a:spcBef>
            </a:pPr>
            <a:r>
              <a:rPr lang="en-US" sz="5400" dirty="0">
                <a:solidFill>
                  <a:srgbClr val="E8E8E8"/>
                </a:solidFill>
                <a:latin typeface="TT Norms"/>
                <a:ea typeface="TT Norms"/>
                <a:cs typeface="TT Norms"/>
                <a:sym typeface="TT Norms"/>
              </a:rPr>
              <a:t>26 Now, we want to speak now upon faith, and a different type of faith: </a:t>
            </a:r>
            <a:r>
              <a:rPr lang="en-US" sz="5400" b="1" dirty="0">
                <a:solidFill>
                  <a:srgbClr val="E4C12B"/>
                </a:solidFill>
                <a:latin typeface="TT Norms Bold"/>
                <a:ea typeface="TT Norms Bold"/>
                <a:cs typeface="TT Norms Bold"/>
                <a:sym typeface="TT Norms Bold"/>
              </a:rPr>
              <a:t>Perfect Faith</a:t>
            </a:r>
            <a:r>
              <a:rPr lang="en-US" sz="5400" dirty="0">
                <a:solidFill>
                  <a:srgbClr val="E8E8E8"/>
                </a:solidFill>
                <a:latin typeface="TT Norms"/>
                <a:ea typeface="TT Norms"/>
                <a:cs typeface="TT Norms"/>
                <a:sym typeface="TT Norms"/>
              </a:rPr>
              <a:t>. That’s a great thing. Now, faith, we’re told in the Bible, “Faith cometh by hearing.” Now, you cannot be saved without faith. And faith is something that you have to believe it’s there, that really nothing else will declare it’s there but faith. Now I’m trying to bring faith to you, so that you can be ready for this prayer line, in the next few minutes</a:t>
            </a:r>
          </a:p>
        </p:txBody>
      </p:sp>
      <p:sp>
        <p:nvSpPr>
          <p:cNvPr id="3" name="TextBox 3"/>
          <p:cNvSpPr txBox="1"/>
          <p:nvPr/>
        </p:nvSpPr>
        <p:spPr>
          <a:xfrm>
            <a:off x="3581400" y="8572500"/>
            <a:ext cx="11002273" cy="4813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63-0825E - PERFECT FAITH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D3D3D"/>
        </a:solidFill>
        <a:effectLst/>
      </p:bgPr>
    </p:bg>
    <p:spTree>
      <p:nvGrpSpPr>
        <p:cNvPr id="1" name=""/>
        <p:cNvGrpSpPr/>
        <p:nvPr/>
      </p:nvGrpSpPr>
      <p:grpSpPr>
        <a:xfrm>
          <a:off x="0" y="0"/>
          <a:ext cx="0" cy="0"/>
          <a:chOff x="0" y="0"/>
          <a:chExt cx="0" cy="0"/>
        </a:xfrm>
      </p:grpSpPr>
      <p:sp>
        <p:nvSpPr>
          <p:cNvPr id="2" name="TextBox 2"/>
          <p:cNvSpPr txBox="1"/>
          <p:nvPr/>
        </p:nvSpPr>
        <p:spPr>
          <a:xfrm>
            <a:off x="1216980" y="706909"/>
            <a:ext cx="15854040" cy="8322791"/>
          </a:xfrm>
          <a:prstGeom prst="rect">
            <a:avLst/>
          </a:prstGeom>
        </p:spPr>
        <p:txBody>
          <a:bodyPr lIns="0" tIns="0" rIns="0" bIns="0" rtlCol="0" anchor="t">
            <a:spAutoFit/>
          </a:bodyPr>
          <a:lstStyle/>
          <a:p>
            <a:pPr algn="ctr">
              <a:lnSpc>
                <a:spcPts val="5898"/>
              </a:lnSpc>
            </a:pPr>
            <a:r>
              <a:rPr lang="en-US" sz="4800" dirty="0">
                <a:solidFill>
                  <a:srgbClr val="E8E8E8"/>
                </a:solidFill>
                <a:latin typeface="TT Norms"/>
                <a:ea typeface="TT Norms"/>
                <a:cs typeface="TT Norms"/>
                <a:sym typeface="TT Norms"/>
              </a:rPr>
              <a:t>31 </a:t>
            </a:r>
            <a:r>
              <a:rPr lang="en-US" sz="4800" b="1" dirty="0">
                <a:solidFill>
                  <a:srgbClr val="E4C12B"/>
                </a:solidFill>
                <a:latin typeface="TT Norms Bold"/>
                <a:ea typeface="TT Norms Bold"/>
                <a:cs typeface="TT Norms Bold"/>
                <a:sym typeface="TT Norms Bold"/>
              </a:rPr>
              <a:t>Now, listen close! See, it is not what you imagine</a:t>
            </a:r>
            <a:r>
              <a:rPr lang="en-US" sz="4800" dirty="0">
                <a:solidFill>
                  <a:srgbClr val="E8E8E8"/>
                </a:solidFill>
                <a:latin typeface="TT Norms"/>
                <a:ea typeface="TT Norms"/>
                <a:cs typeface="TT Norms"/>
                <a:sym typeface="TT Norms"/>
              </a:rPr>
              <a:t>. It’s just as real to you as any sense of your body will declare anything else. It’s just as real as my eyes says, “This is a piece of paper.” It’s just as real as to say that “that is a light.” It’s just as real as to say, “I feel my coat.” It’s just as real as—as I hear that baby talking there, or making its noise. See, just that real, as music playing. It’s just as real as I taste anything in my mouth. </a:t>
            </a:r>
            <a:r>
              <a:rPr lang="en-US" sz="4800" b="1" dirty="0">
                <a:solidFill>
                  <a:srgbClr val="E4C12B"/>
                </a:solidFill>
                <a:latin typeface="TT Norms Bold"/>
                <a:ea typeface="TT Norms Bold"/>
                <a:cs typeface="TT Norms Bold"/>
                <a:sym typeface="TT Norms Bold"/>
              </a:rPr>
              <a:t>It is that real, only you can’t show it to somebody else. You have it alone</a:t>
            </a:r>
            <a:r>
              <a:rPr lang="en-US" sz="4800" dirty="0">
                <a:solidFill>
                  <a:srgbClr val="E8E8E8"/>
                </a:solidFill>
                <a:latin typeface="TT Norms"/>
                <a:ea typeface="TT Norms"/>
                <a:cs typeface="TT Norms"/>
                <a:sym typeface="TT Norms"/>
              </a:rPr>
              <a:t>. Amen! It’s yours. Faith is the substance; see, not just a myth. So, many people come…</a:t>
            </a:r>
          </a:p>
        </p:txBody>
      </p:sp>
      <p:sp>
        <p:nvSpPr>
          <p:cNvPr id="3" name="TextBox 3"/>
          <p:cNvSpPr txBox="1"/>
          <p:nvPr/>
        </p:nvSpPr>
        <p:spPr>
          <a:xfrm>
            <a:off x="3429000" y="9029700"/>
            <a:ext cx="11002273" cy="481330"/>
          </a:xfrm>
          <a:prstGeom prst="rect">
            <a:avLst/>
          </a:prstGeom>
        </p:spPr>
        <p:txBody>
          <a:bodyPr lIns="0" tIns="0" rIns="0" bIns="0" rtlCol="0" anchor="t">
            <a:spAutoFit/>
          </a:bodyPr>
          <a:lstStyle/>
          <a:p>
            <a:pPr algn="ctr">
              <a:lnSpc>
                <a:spcPts val="3919"/>
              </a:lnSpc>
              <a:spcBef>
                <a:spcPct val="0"/>
              </a:spcBef>
            </a:pPr>
            <a:r>
              <a:rPr lang="en-US" sz="2799" b="1" spc="363" dirty="0">
                <a:solidFill>
                  <a:srgbClr val="E8E8E8"/>
                </a:solidFill>
                <a:latin typeface="TT Norms Bold"/>
                <a:ea typeface="TT Norms Bold"/>
                <a:cs typeface="TT Norms Bold"/>
                <a:sym typeface="TT Norms Bold"/>
              </a:rPr>
              <a:t>63-0825E - PERFECT FAITH</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TotalTime>
  <Words>5124</Words>
  <Application>Microsoft Office PowerPoint</Application>
  <PresentationFormat>Custom</PresentationFormat>
  <Paragraphs>254</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TT Norms Bold</vt:lpstr>
      <vt:lpstr>TT Norms</vt:lpstr>
      <vt:lpstr>TT Ramillas Heavy</vt:lpstr>
      <vt:lpstr>TT Ramillas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bride has made herself ready</dc:title>
  <dc:creator>LCATech Team</dc:creator>
  <cp:lastModifiedBy>Tech Team</cp:lastModifiedBy>
  <cp:revision>3</cp:revision>
  <dcterms:created xsi:type="dcterms:W3CDTF">2006-08-16T00:00:00Z</dcterms:created>
  <dcterms:modified xsi:type="dcterms:W3CDTF">2025-01-19T11:20:47Z</dcterms:modified>
  <dc:identifier>DAGcfDHX53w</dc:identifier>
</cp:coreProperties>
</file>